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m" ContentType="application/vnd.ms-excel.sheet.macroEnabled.12"/>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2" r:id="rId1"/>
  </p:sldMasterIdLst>
  <p:notesMasterIdLst>
    <p:notesMasterId r:id="rId17"/>
  </p:notesMasterIdLst>
  <p:sldIdLst>
    <p:sldId id="256" r:id="rId2"/>
    <p:sldId id="257" r:id="rId3"/>
    <p:sldId id="270" r:id="rId4"/>
    <p:sldId id="265" r:id="rId5"/>
    <p:sldId id="266" r:id="rId6"/>
    <p:sldId id="258" r:id="rId7"/>
    <p:sldId id="267" r:id="rId8"/>
    <p:sldId id="259" r:id="rId9"/>
    <p:sldId id="263" r:id="rId10"/>
    <p:sldId id="260" r:id="rId11"/>
    <p:sldId id="261" r:id="rId12"/>
    <p:sldId id="271" r:id="rId13"/>
    <p:sldId id="264" r:id="rId14"/>
    <p:sldId id="262"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935" autoAdjust="0"/>
  </p:normalViewPr>
  <p:slideViewPr>
    <p:cSldViewPr snapToGrid="0">
      <p:cViewPr varScale="1">
        <p:scale>
          <a:sx n="74" d="100"/>
          <a:sy n="74" d="100"/>
        </p:scale>
        <p:origin x="101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382798-18E4-463D-99C6-B9D5FF2CCDE1}" type="datetimeFigureOut">
              <a:rPr lang="en-IN" smtClean="0"/>
              <a:t>23-04-2023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FDF36F-A150-4D18-AAC0-7A5B65D37E22}" type="slidenum">
              <a:rPr lang="en-IN" smtClean="0"/>
              <a:t>‹#›</a:t>
            </a:fld>
            <a:endParaRPr lang="en-IN"/>
          </a:p>
        </p:txBody>
      </p:sp>
    </p:spTree>
    <p:extLst>
      <p:ext uri="{BB962C8B-B14F-4D97-AF65-F5344CB8AC3E}">
        <p14:creationId xmlns:p14="http://schemas.microsoft.com/office/powerpoint/2010/main" val="1715075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1FDF36F-A150-4D18-AAC0-7A5B65D37E22}" type="slidenum">
              <a:rPr lang="en-IN" smtClean="0"/>
              <a:t>10</a:t>
            </a:fld>
            <a:endParaRPr lang="en-IN"/>
          </a:p>
        </p:txBody>
      </p:sp>
    </p:spTree>
    <p:extLst>
      <p:ext uri="{BB962C8B-B14F-4D97-AF65-F5344CB8AC3E}">
        <p14:creationId xmlns:p14="http://schemas.microsoft.com/office/powerpoint/2010/main" val="21995474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AD5FFEEB-0AAF-4005-B936-F350B5F460FA}" type="datetime1">
              <a:rPr lang="en-IN" smtClean="0"/>
              <a:t>23-04-2023</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IN"/>
              <a:t>Created by : Manthan Nimbalkar</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3780723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EA3B883-3255-4E75-9A92-187BEB886704}" type="datetime1">
              <a:rPr lang="en-IN" smtClean="0"/>
              <a:t>23-04-2023</a:t>
            </a:fld>
            <a:endParaRPr lang="en-IN"/>
          </a:p>
        </p:txBody>
      </p:sp>
      <p:sp>
        <p:nvSpPr>
          <p:cNvPr id="6" name="Footer Placeholder 5"/>
          <p:cNvSpPr>
            <a:spLocks noGrp="1"/>
          </p:cNvSpPr>
          <p:nvPr>
            <p:ph type="ftr" sz="quarter" idx="11"/>
          </p:nvPr>
        </p:nvSpPr>
        <p:spPr/>
        <p:txBody>
          <a:bodyPr/>
          <a:lstStyle/>
          <a:p>
            <a:r>
              <a:rPr lang="en-IN"/>
              <a:t>Created by : Manthan Nimbalkar</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3314648100"/>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EA3B883-3255-4E75-9A92-187BEB886704}" type="datetime1">
              <a:rPr lang="en-IN" smtClean="0"/>
              <a:t>23-04-2023</a:t>
            </a:fld>
            <a:endParaRPr lang="en-IN"/>
          </a:p>
        </p:txBody>
      </p:sp>
      <p:sp>
        <p:nvSpPr>
          <p:cNvPr id="5" name="Footer Placeholder 4"/>
          <p:cNvSpPr>
            <a:spLocks noGrp="1"/>
          </p:cNvSpPr>
          <p:nvPr>
            <p:ph type="ftr" sz="quarter" idx="11"/>
          </p:nvPr>
        </p:nvSpPr>
        <p:spPr/>
        <p:txBody>
          <a:bodyPr/>
          <a:lstStyle/>
          <a:p>
            <a:r>
              <a:rPr lang="en-IN"/>
              <a:t>Created by : Manthan Nimbalkar</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1627585330"/>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EA3B883-3255-4E75-9A92-187BEB886704}" type="datetime1">
              <a:rPr lang="en-IN" smtClean="0"/>
              <a:t>23-04-2023</a:t>
            </a:fld>
            <a:endParaRPr lang="en-IN"/>
          </a:p>
        </p:txBody>
      </p:sp>
      <p:sp>
        <p:nvSpPr>
          <p:cNvPr id="5" name="Footer Placeholder 4"/>
          <p:cNvSpPr>
            <a:spLocks noGrp="1"/>
          </p:cNvSpPr>
          <p:nvPr>
            <p:ph type="ftr" sz="quarter" idx="11"/>
          </p:nvPr>
        </p:nvSpPr>
        <p:spPr/>
        <p:txBody>
          <a:bodyPr/>
          <a:lstStyle/>
          <a:p>
            <a:r>
              <a:rPr lang="en-IN"/>
              <a:t>Created by : Manthan Nimbalkar</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3290563398"/>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A3B883-3255-4E75-9A92-187BEB886704}" type="datetime1">
              <a:rPr lang="en-IN" smtClean="0"/>
              <a:t>23-04-2023</a:t>
            </a:fld>
            <a:endParaRPr lang="en-IN"/>
          </a:p>
        </p:txBody>
      </p:sp>
      <p:sp>
        <p:nvSpPr>
          <p:cNvPr id="5" name="Footer Placeholder 4"/>
          <p:cNvSpPr>
            <a:spLocks noGrp="1"/>
          </p:cNvSpPr>
          <p:nvPr>
            <p:ph type="ftr" sz="quarter" idx="11"/>
          </p:nvPr>
        </p:nvSpPr>
        <p:spPr/>
        <p:txBody>
          <a:bodyPr/>
          <a:lstStyle/>
          <a:p>
            <a:r>
              <a:rPr lang="en-IN"/>
              <a:t>Created by : Manthan Nimbalkar</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1331057056"/>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EA3B883-3255-4E75-9A92-187BEB886704}" type="datetime1">
              <a:rPr lang="en-IN" smtClean="0"/>
              <a:t>23-04-2023</a:t>
            </a:fld>
            <a:endParaRPr lang="en-IN"/>
          </a:p>
        </p:txBody>
      </p:sp>
      <p:sp>
        <p:nvSpPr>
          <p:cNvPr id="8" name="Footer Placeholder 7"/>
          <p:cNvSpPr>
            <a:spLocks noGrp="1"/>
          </p:cNvSpPr>
          <p:nvPr>
            <p:ph type="ftr" sz="quarter" idx="11"/>
          </p:nvPr>
        </p:nvSpPr>
        <p:spPr/>
        <p:txBody>
          <a:bodyPr/>
          <a:lstStyle/>
          <a:p>
            <a:r>
              <a:rPr lang="en-IN"/>
              <a:t>Created by : Manthan Nimbalkar</a:t>
            </a:r>
          </a:p>
        </p:txBody>
      </p:sp>
      <p:sp>
        <p:nvSpPr>
          <p:cNvPr id="9" name="Slide Number Placeholder 8"/>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1475555362"/>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EA3B883-3255-4E75-9A92-187BEB886704}" type="datetime1">
              <a:rPr lang="en-IN" smtClean="0"/>
              <a:t>23-04-2023</a:t>
            </a:fld>
            <a:endParaRPr lang="en-IN"/>
          </a:p>
        </p:txBody>
      </p:sp>
      <p:sp>
        <p:nvSpPr>
          <p:cNvPr id="8" name="Footer Placeholder 7"/>
          <p:cNvSpPr>
            <a:spLocks noGrp="1"/>
          </p:cNvSpPr>
          <p:nvPr>
            <p:ph type="ftr" sz="quarter" idx="11"/>
          </p:nvPr>
        </p:nvSpPr>
        <p:spPr>
          <a:xfrm>
            <a:off x="561111" y="6391838"/>
            <a:ext cx="3644282" cy="304801"/>
          </a:xfrm>
        </p:spPr>
        <p:txBody>
          <a:bodyPr/>
          <a:lstStyle/>
          <a:p>
            <a:r>
              <a:rPr lang="en-IN"/>
              <a:t>Created by : Manthan Nimbalkar</a:t>
            </a:r>
          </a:p>
        </p:txBody>
      </p:sp>
      <p:sp>
        <p:nvSpPr>
          <p:cNvPr id="9" name="Slide Number Placeholder 8"/>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1063683667"/>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ADC01E17-3E48-4EA1-B121-F6C34BDCC0BD}" type="datetime1">
              <a:rPr lang="en-IN" smtClean="0"/>
              <a:t>23-04-2023</a:t>
            </a:fld>
            <a:endParaRPr lang="en-IN"/>
          </a:p>
        </p:txBody>
      </p:sp>
      <p:sp>
        <p:nvSpPr>
          <p:cNvPr id="5" name="Footer Placeholder 4"/>
          <p:cNvSpPr>
            <a:spLocks noGrp="1"/>
          </p:cNvSpPr>
          <p:nvPr>
            <p:ph type="ftr" sz="quarter" idx="11"/>
          </p:nvPr>
        </p:nvSpPr>
        <p:spPr/>
        <p:txBody>
          <a:bodyPr/>
          <a:lstStyle/>
          <a:p>
            <a:r>
              <a:rPr lang="en-IN"/>
              <a:t>Created by : Manthan Nimbalkar</a:t>
            </a:r>
          </a:p>
        </p:txBody>
      </p:sp>
      <p:sp>
        <p:nvSpPr>
          <p:cNvPr id="6" name="Slide Number Placeholder 5"/>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40657706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B4F99099-B4E0-4C24-8D9E-F1C19FA75526}" type="datetime1">
              <a:rPr lang="en-IN" smtClean="0"/>
              <a:t>23-04-2023</a:t>
            </a:fld>
            <a:endParaRPr lang="en-IN"/>
          </a:p>
        </p:txBody>
      </p:sp>
      <p:sp>
        <p:nvSpPr>
          <p:cNvPr id="5" name="Footer Placeholder 4"/>
          <p:cNvSpPr>
            <a:spLocks noGrp="1"/>
          </p:cNvSpPr>
          <p:nvPr>
            <p:ph type="ftr" sz="quarter" idx="11"/>
          </p:nvPr>
        </p:nvSpPr>
        <p:spPr/>
        <p:txBody>
          <a:bodyPr/>
          <a:lstStyle/>
          <a:p>
            <a:r>
              <a:rPr lang="en-IN"/>
              <a:t>Created by : Manthan Nimbalkar</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3290846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FC52E6-FDF6-423C-8EED-1F2FB5225556}" type="datetime1">
              <a:rPr lang="en-IN" smtClean="0"/>
              <a:t>23-04-2023</a:t>
            </a:fld>
            <a:endParaRPr lang="en-IN"/>
          </a:p>
        </p:txBody>
      </p:sp>
      <p:sp>
        <p:nvSpPr>
          <p:cNvPr id="5" name="Footer Placeholder 4"/>
          <p:cNvSpPr>
            <a:spLocks noGrp="1"/>
          </p:cNvSpPr>
          <p:nvPr>
            <p:ph type="ftr" sz="quarter" idx="11"/>
          </p:nvPr>
        </p:nvSpPr>
        <p:spPr/>
        <p:txBody>
          <a:bodyPr/>
          <a:lstStyle/>
          <a:p>
            <a:r>
              <a:rPr lang="en-IN"/>
              <a:t>Created by : Manthan Nimbalkar</a:t>
            </a:r>
          </a:p>
        </p:txBody>
      </p:sp>
      <p:sp>
        <p:nvSpPr>
          <p:cNvPr id="6" name="Slide Number Placeholder 5"/>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3412620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C555718-A131-4ACD-8EB2-9F3C76E978BC}" type="datetime1">
              <a:rPr lang="en-IN" smtClean="0"/>
              <a:t>23-04-2023</a:t>
            </a:fld>
            <a:endParaRPr lang="en-IN"/>
          </a:p>
        </p:txBody>
      </p:sp>
      <p:sp>
        <p:nvSpPr>
          <p:cNvPr id="5" name="Footer Placeholder 4"/>
          <p:cNvSpPr>
            <a:spLocks noGrp="1"/>
          </p:cNvSpPr>
          <p:nvPr>
            <p:ph type="ftr" sz="quarter" idx="11"/>
          </p:nvPr>
        </p:nvSpPr>
        <p:spPr/>
        <p:txBody>
          <a:bodyPr/>
          <a:lstStyle/>
          <a:p>
            <a:r>
              <a:rPr lang="en-IN"/>
              <a:t>Created by : Manthan Nimbalkar</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78440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F5FE210-AF6C-4292-A1C8-075C6D4BF94F}" type="datetime1">
              <a:rPr lang="en-IN" smtClean="0"/>
              <a:t>23-04-2023</a:t>
            </a:fld>
            <a:endParaRPr lang="en-IN"/>
          </a:p>
        </p:txBody>
      </p:sp>
      <p:sp>
        <p:nvSpPr>
          <p:cNvPr id="6" name="Footer Placeholder 5"/>
          <p:cNvSpPr>
            <a:spLocks noGrp="1"/>
          </p:cNvSpPr>
          <p:nvPr>
            <p:ph type="ftr" sz="quarter" idx="11"/>
          </p:nvPr>
        </p:nvSpPr>
        <p:spPr/>
        <p:txBody>
          <a:bodyPr/>
          <a:lstStyle/>
          <a:p>
            <a:r>
              <a:rPr lang="en-IN"/>
              <a:t>Created by : Manthan Nimbalkar</a:t>
            </a:r>
          </a:p>
        </p:txBody>
      </p:sp>
      <p:sp>
        <p:nvSpPr>
          <p:cNvPr id="7" name="Slide Number Placeholder 6"/>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18487949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904AE81-A2A4-4D7A-BED1-FBFCC1EB465E}" type="datetime1">
              <a:rPr lang="en-IN" smtClean="0"/>
              <a:t>23-04-2023</a:t>
            </a:fld>
            <a:endParaRPr lang="en-IN"/>
          </a:p>
        </p:txBody>
      </p:sp>
      <p:sp>
        <p:nvSpPr>
          <p:cNvPr id="8" name="Footer Placeholder 7"/>
          <p:cNvSpPr>
            <a:spLocks noGrp="1"/>
          </p:cNvSpPr>
          <p:nvPr>
            <p:ph type="ftr" sz="quarter" idx="11"/>
          </p:nvPr>
        </p:nvSpPr>
        <p:spPr/>
        <p:txBody>
          <a:bodyPr/>
          <a:lstStyle/>
          <a:p>
            <a:r>
              <a:rPr lang="en-IN"/>
              <a:t>Created by : Manthan Nimbalkar</a:t>
            </a:r>
          </a:p>
        </p:txBody>
      </p:sp>
      <p:sp>
        <p:nvSpPr>
          <p:cNvPr id="9" name="Slide Number Placeholder 8"/>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2154348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F950355-DF5D-4DD9-B420-EAA5A9984367}" type="datetime1">
              <a:rPr lang="en-IN" smtClean="0"/>
              <a:t>23-04-2023</a:t>
            </a:fld>
            <a:endParaRPr lang="en-IN"/>
          </a:p>
        </p:txBody>
      </p:sp>
      <p:sp>
        <p:nvSpPr>
          <p:cNvPr id="4" name="Footer Placeholder 3"/>
          <p:cNvSpPr>
            <a:spLocks noGrp="1"/>
          </p:cNvSpPr>
          <p:nvPr>
            <p:ph type="ftr" sz="quarter" idx="11"/>
          </p:nvPr>
        </p:nvSpPr>
        <p:spPr/>
        <p:txBody>
          <a:bodyPr/>
          <a:lstStyle/>
          <a:p>
            <a:r>
              <a:rPr lang="en-IN"/>
              <a:t>Created by : Manthan Nimbalkar</a:t>
            </a:r>
          </a:p>
        </p:txBody>
      </p:sp>
      <p:sp>
        <p:nvSpPr>
          <p:cNvPr id="5" name="Slide Number Placeholder 4"/>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809578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D60F07-BFAA-41EE-93CC-CE0A54206E58}" type="datetime1">
              <a:rPr lang="en-IN" smtClean="0"/>
              <a:t>23-04-2023</a:t>
            </a:fld>
            <a:endParaRPr lang="en-IN"/>
          </a:p>
        </p:txBody>
      </p:sp>
      <p:sp>
        <p:nvSpPr>
          <p:cNvPr id="3" name="Footer Placeholder 2"/>
          <p:cNvSpPr>
            <a:spLocks noGrp="1"/>
          </p:cNvSpPr>
          <p:nvPr>
            <p:ph type="ftr" sz="quarter" idx="11"/>
          </p:nvPr>
        </p:nvSpPr>
        <p:spPr/>
        <p:txBody>
          <a:bodyPr/>
          <a:lstStyle/>
          <a:p>
            <a:r>
              <a:rPr lang="en-IN"/>
              <a:t>Created by : Manthan Nimbalkar</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2945864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AD59BA-451C-4D52-B565-A6828BDA15BB}" type="datetime1">
              <a:rPr lang="en-IN" smtClean="0"/>
              <a:t>23-04-2023</a:t>
            </a:fld>
            <a:endParaRPr lang="en-IN"/>
          </a:p>
        </p:txBody>
      </p:sp>
      <p:sp>
        <p:nvSpPr>
          <p:cNvPr id="6" name="Footer Placeholder 5"/>
          <p:cNvSpPr>
            <a:spLocks noGrp="1"/>
          </p:cNvSpPr>
          <p:nvPr>
            <p:ph type="ftr" sz="quarter" idx="11"/>
          </p:nvPr>
        </p:nvSpPr>
        <p:spPr/>
        <p:txBody>
          <a:bodyPr/>
          <a:lstStyle/>
          <a:p>
            <a:r>
              <a:rPr lang="en-IN"/>
              <a:t>Created by : Manthan Nimbalkar</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1964135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6CAAC9E-2EE7-49E3-B3EE-7D53E3E9C68E}" type="datetime1">
              <a:rPr lang="en-IN" smtClean="0"/>
              <a:t>23-04-2023</a:t>
            </a:fld>
            <a:endParaRPr lang="en-IN"/>
          </a:p>
        </p:txBody>
      </p:sp>
      <p:sp>
        <p:nvSpPr>
          <p:cNvPr id="6" name="Footer Placeholder 5"/>
          <p:cNvSpPr>
            <a:spLocks noGrp="1"/>
          </p:cNvSpPr>
          <p:nvPr>
            <p:ph type="ftr" sz="quarter" idx="11"/>
          </p:nvPr>
        </p:nvSpPr>
        <p:spPr/>
        <p:txBody>
          <a:bodyPr/>
          <a:lstStyle/>
          <a:p>
            <a:r>
              <a:rPr lang="en-IN"/>
              <a:t>Created by : Manthan Nimbalkar</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88D1231-30E8-405F-9ADF-BE4522B03755}" type="slidenum">
              <a:rPr lang="en-IN" smtClean="0"/>
              <a:t>‹#›</a:t>
            </a:fld>
            <a:endParaRPr lang="en-IN"/>
          </a:p>
        </p:txBody>
      </p:sp>
    </p:spTree>
    <p:extLst>
      <p:ext uri="{BB962C8B-B14F-4D97-AF65-F5344CB8AC3E}">
        <p14:creationId xmlns:p14="http://schemas.microsoft.com/office/powerpoint/2010/main" val="3178635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EA3B883-3255-4E75-9A92-187BEB886704}" type="datetime1">
              <a:rPr lang="en-IN" smtClean="0"/>
              <a:t>23-04-2023</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IN"/>
              <a:t>Created by : Manthan Nimbalkar</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88D1231-30E8-405F-9ADF-BE4522B03755}" type="slidenum">
              <a:rPr lang="en-IN" smtClean="0"/>
              <a:t>‹#›</a:t>
            </a:fld>
            <a:endParaRPr lang="en-IN"/>
          </a:p>
        </p:txBody>
      </p:sp>
    </p:spTree>
    <p:extLst>
      <p:ext uri="{BB962C8B-B14F-4D97-AF65-F5344CB8AC3E}">
        <p14:creationId xmlns:p14="http://schemas.microsoft.com/office/powerpoint/2010/main" val="1502870800"/>
      </p:ext>
    </p:extLst>
  </p:cSld>
  <p:clrMap bg1="lt1" tx1="dk1" bg2="lt2" tx2="dk2" accent1="accent1" accent2="accent2" accent3="accent3" accent4="accent4" accent5="accent5" accent6="accent6" hlink="hlink" folHlink="folHlink"/>
  <p:sldLayoutIdLst>
    <p:sldLayoutId id="2147483863" r:id="rId1"/>
    <p:sldLayoutId id="2147483864" r:id="rId2"/>
    <p:sldLayoutId id="2147483865" r:id="rId3"/>
    <p:sldLayoutId id="2147483866" r:id="rId4"/>
    <p:sldLayoutId id="2147483867" r:id="rId5"/>
    <p:sldLayoutId id="2147483868" r:id="rId6"/>
    <p:sldLayoutId id="2147483869" r:id="rId7"/>
    <p:sldLayoutId id="2147483870" r:id="rId8"/>
    <p:sldLayoutId id="2147483871" r:id="rId9"/>
    <p:sldLayoutId id="2147483872" r:id="rId10"/>
    <p:sldLayoutId id="2147483873" r:id="rId11"/>
    <p:sldLayoutId id="2147483874" r:id="rId12"/>
    <p:sldLayoutId id="2147483875" r:id="rId13"/>
    <p:sldLayoutId id="2147483876" r:id="rId14"/>
    <p:sldLayoutId id="2147483877" r:id="rId15"/>
    <p:sldLayoutId id="2147483878" r:id="rId16"/>
    <p:sldLayoutId id="2147483879" r:id="rId17"/>
  </p:sldLayoutIdLst>
  <p:hf hd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package" Target="../embeddings/Microsoft_Excel_Macro-Enabled_Worksheet.xlsm"/><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3836D-FA2D-A84F-76FE-BF10BA65BC22}"/>
              </a:ext>
            </a:extLst>
          </p:cNvPr>
          <p:cNvSpPr>
            <a:spLocks noGrp="1"/>
          </p:cNvSpPr>
          <p:nvPr>
            <p:ph type="ctrTitle"/>
          </p:nvPr>
        </p:nvSpPr>
        <p:spPr>
          <a:xfrm>
            <a:off x="1524000" y="1122362"/>
            <a:ext cx="9144000" cy="2535237"/>
          </a:xfrm>
        </p:spPr>
        <p:txBody>
          <a:bodyPr/>
          <a:lstStyle/>
          <a:p>
            <a:r>
              <a:rPr lang="en-IN" b="1" dirty="0"/>
              <a:t>Bankruptcy Prediction</a:t>
            </a:r>
          </a:p>
        </p:txBody>
      </p:sp>
      <p:sp>
        <p:nvSpPr>
          <p:cNvPr id="3" name="Footer Placeholder 2">
            <a:extLst>
              <a:ext uri="{FF2B5EF4-FFF2-40B4-BE49-F238E27FC236}">
                <a16:creationId xmlns:a16="http://schemas.microsoft.com/office/drawing/2014/main" id="{ADD63F27-D8FD-B050-C6E9-60856A59FFCF}"/>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75A33D1D-0517-D775-66B2-121384F86FF8}"/>
              </a:ext>
            </a:extLst>
          </p:cNvPr>
          <p:cNvSpPr>
            <a:spLocks noGrp="1"/>
          </p:cNvSpPr>
          <p:nvPr>
            <p:ph type="sldNum" sz="quarter" idx="12"/>
          </p:nvPr>
        </p:nvSpPr>
        <p:spPr/>
        <p:txBody>
          <a:bodyPr>
            <a:normAutofit/>
          </a:bodyPr>
          <a:lstStyle/>
          <a:p>
            <a:fld id="{388D1231-30E8-405F-9ADF-BE4522B03755}" type="slidenum">
              <a:rPr lang="en-IN" smtClean="0"/>
              <a:t>1</a:t>
            </a:fld>
            <a:endParaRPr lang="en-IN"/>
          </a:p>
        </p:txBody>
      </p:sp>
    </p:spTree>
    <p:extLst>
      <p:ext uri="{BB962C8B-B14F-4D97-AF65-F5344CB8AC3E}">
        <p14:creationId xmlns:p14="http://schemas.microsoft.com/office/powerpoint/2010/main" val="4792857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6C644-9307-268F-7418-519FD9B8A7DB}"/>
              </a:ext>
            </a:extLst>
          </p:cNvPr>
          <p:cNvSpPr>
            <a:spLocks noGrp="1"/>
          </p:cNvSpPr>
          <p:nvPr>
            <p:ph type="title"/>
          </p:nvPr>
        </p:nvSpPr>
        <p:spPr>
          <a:xfrm>
            <a:off x="1489448" y="200002"/>
            <a:ext cx="10018713" cy="1752599"/>
          </a:xfrm>
        </p:spPr>
        <p:txBody>
          <a:bodyPr>
            <a:normAutofit/>
          </a:bodyPr>
          <a:lstStyle/>
          <a:p>
            <a:r>
              <a:rPr lang="en-IN" dirty="0"/>
              <a:t>Model Building</a:t>
            </a:r>
          </a:p>
        </p:txBody>
      </p:sp>
      <p:sp>
        <p:nvSpPr>
          <p:cNvPr id="3" name="Footer Placeholder 2">
            <a:extLst>
              <a:ext uri="{FF2B5EF4-FFF2-40B4-BE49-F238E27FC236}">
                <a16:creationId xmlns:a16="http://schemas.microsoft.com/office/drawing/2014/main" id="{3EC07F5F-60D6-9518-E10F-4F83EB8EEA55}"/>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A21B2B9D-133E-3D38-A75E-D60FD1FE84B3}"/>
              </a:ext>
            </a:extLst>
          </p:cNvPr>
          <p:cNvSpPr>
            <a:spLocks noGrp="1"/>
          </p:cNvSpPr>
          <p:nvPr>
            <p:ph type="sldNum" sz="quarter" idx="12"/>
          </p:nvPr>
        </p:nvSpPr>
        <p:spPr/>
        <p:txBody>
          <a:bodyPr>
            <a:normAutofit/>
          </a:bodyPr>
          <a:lstStyle/>
          <a:p>
            <a:fld id="{388D1231-30E8-405F-9ADF-BE4522B03755}" type="slidenum">
              <a:rPr lang="en-IN" smtClean="0"/>
              <a:t>10</a:t>
            </a:fld>
            <a:endParaRPr lang="en-IN"/>
          </a:p>
        </p:txBody>
      </p:sp>
      <p:sp>
        <p:nvSpPr>
          <p:cNvPr id="6" name="Content Placeholder 5">
            <a:extLst>
              <a:ext uri="{FF2B5EF4-FFF2-40B4-BE49-F238E27FC236}">
                <a16:creationId xmlns:a16="http://schemas.microsoft.com/office/drawing/2014/main" id="{A462B53A-C453-5AAB-AB31-F4B2FA4C9441}"/>
              </a:ext>
            </a:extLst>
          </p:cNvPr>
          <p:cNvSpPr>
            <a:spLocks noGrp="1"/>
          </p:cNvSpPr>
          <p:nvPr>
            <p:ph idx="1"/>
          </p:nvPr>
        </p:nvSpPr>
        <p:spPr>
          <a:xfrm>
            <a:off x="867354" y="2250209"/>
            <a:ext cx="10018713" cy="3416300"/>
          </a:xfrm>
        </p:spPr>
        <p:txBody>
          <a:bodyPr/>
          <a:lstStyle/>
          <a:p>
            <a:r>
              <a:rPr lang="en-IN" dirty="0"/>
              <a:t>Balanced data using random </a:t>
            </a:r>
            <a:r>
              <a:rPr lang="en-IN" dirty="0" err="1"/>
              <a:t>oversampler</a:t>
            </a:r>
            <a:r>
              <a:rPr lang="en-IN" dirty="0"/>
              <a:t> and SVM</a:t>
            </a:r>
          </a:p>
          <a:p>
            <a:r>
              <a:rPr lang="en-IN" dirty="0"/>
              <a:t>Scaled data using Standard Scaler</a:t>
            </a:r>
          </a:p>
          <a:p>
            <a:r>
              <a:rPr lang="en-IN" dirty="0"/>
              <a:t>Build model using Logistics Regression, Decision Tree, Random Forest, </a:t>
            </a:r>
            <a:r>
              <a:rPr lang="en-IN" dirty="0" err="1"/>
              <a:t>XGBoost,KNN</a:t>
            </a:r>
            <a:r>
              <a:rPr lang="en-IN" dirty="0"/>
              <a:t>, </a:t>
            </a:r>
            <a:r>
              <a:rPr lang="en-IN" dirty="0" err="1"/>
              <a:t>Adaboost</a:t>
            </a:r>
            <a:r>
              <a:rPr lang="en-IN" dirty="0"/>
              <a:t>, Gradient Boost, Bagging</a:t>
            </a:r>
          </a:p>
        </p:txBody>
      </p:sp>
    </p:spTree>
    <p:extLst>
      <p:ext uri="{BB962C8B-B14F-4D97-AF65-F5344CB8AC3E}">
        <p14:creationId xmlns:p14="http://schemas.microsoft.com/office/powerpoint/2010/main" val="2023984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66154-7A24-2A9A-33A3-565088255028}"/>
              </a:ext>
            </a:extLst>
          </p:cNvPr>
          <p:cNvSpPr>
            <a:spLocks noGrp="1"/>
          </p:cNvSpPr>
          <p:nvPr>
            <p:ph type="title"/>
          </p:nvPr>
        </p:nvSpPr>
        <p:spPr>
          <a:xfrm>
            <a:off x="758536" y="727364"/>
            <a:ext cx="9279083" cy="974263"/>
          </a:xfrm>
        </p:spPr>
        <p:txBody>
          <a:bodyPr>
            <a:normAutofit/>
          </a:bodyPr>
          <a:lstStyle/>
          <a:p>
            <a:r>
              <a:rPr lang="en-IN" dirty="0"/>
              <a:t>Result of Models</a:t>
            </a:r>
          </a:p>
        </p:txBody>
      </p:sp>
      <p:sp>
        <p:nvSpPr>
          <p:cNvPr id="3" name="Footer Placeholder 2">
            <a:extLst>
              <a:ext uri="{FF2B5EF4-FFF2-40B4-BE49-F238E27FC236}">
                <a16:creationId xmlns:a16="http://schemas.microsoft.com/office/drawing/2014/main" id="{4D965B1B-C88D-2313-0B79-36307C2DBBD7}"/>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F27334AA-1AD5-5151-3337-66B82DCEF4AF}"/>
              </a:ext>
            </a:extLst>
          </p:cNvPr>
          <p:cNvSpPr>
            <a:spLocks noGrp="1"/>
          </p:cNvSpPr>
          <p:nvPr>
            <p:ph type="sldNum" sz="quarter" idx="12"/>
          </p:nvPr>
        </p:nvSpPr>
        <p:spPr/>
        <p:txBody>
          <a:bodyPr>
            <a:normAutofit/>
          </a:bodyPr>
          <a:lstStyle/>
          <a:p>
            <a:fld id="{388D1231-30E8-405F-9ADF-BE4522B03755}" type="slidenum">
              <a:rPr lang="en-IN" smtClean="0"/>
              <a:t>11</a:t>
            </a:fld>
            <a:endParaRPr lang="en-IN"/>
          </a:p>
        </p:txBody>
      </p:sp>
      <p:graphicFrame>
        <p:nvGraphicFramePr>
          <p:cNvPr id="6" name="Table 5">
            <a:extLst>
              <a:ext uri="{FF2B5EF4-FFF2-40B4-BE49-F238E27FC236}">
                <a16:creationId xmlns:a16="http://schemas.microsoft.com/office/drawing/2014/main" id="{3BA5098B-E5F7-5C32-4AFE-846E078402B3}"/>
              </a:ext>
            </a:extLst>
          </p:cNvPr>
          <p:cNvGraphicFramePr>
            <a:graphicFrameLocks noGrp="1"/>
          </p:cNvGraphicFramePr>
          <p:nvPr>
            <p:extLst>
              <p:ext uri="{D42A27DB-BD31-4B8C-83A1-F6EECF244321}">
                <p14:modId xmlns:p14="http://schemas.microsoft.com/office/powerpoint/2010/main" val="1946583707"/>
              </p:ext>
            </p:extLst>
          </p:nvPr>
        </p:nvGraphicFramePr>
        <p:xfrm>
          <a:off x="883227" y="2618509"/>
          <a:ext cx="7491847" cy="3075706"/>
        </p:xfrm>
        <a:graphic>
          <a:graphicData uri="http://schemas.openxmlformats.org/drawingml/2006/table">
            <a:tbl>
              <a:tblPr firstRow="1" bandRow="1">
                <a:tableStyleId>{3C2FFA5D-87B4-456A-9821-1D502468CF0F}</a:tableStyleId>
              </a:tblPr>
              <a:tblGrid>
                <a:gridCol w="3643493">
                  <a:extLst>
                    <a:ext uri="{9D8B030D-6E8A-4147-A177-3AD203B41FA5}">
                      <a16:colId xmlns:a16="http://schemas.microsoft.com/office/drawing/2014/main" val="4100745807"/>
                    </a:ext>
                  </a:extLst>
                </a:gridCol>
                <a:gridCol w="1977989">
                  <a:extLst>
                    <a:ext uri="{9D8B030D-6E8A-4147-A177-3AD203B41FA5}">
                      <a16:colId xmlns:a16="http://schemas.microsoft.com/office/drawing/2014/main" val="441443842"/>
                    </a:ext>
                  </a:extLst>
                </a:gridCol>
                <a:gridCol w="1870365">
                  <a:extLst>
                    <a:ext uri="{9D8B030D-6E8A-4147-A177-3AD203B41FA5}">
                      <a16:colId xmlns:a16="http://schemas.microsoft.com/office/drawing/2014/main" val="3335345139"/>
                    </a:ext>
                  </a:extLst>
                </a:gridCol>
              </a:tblGrid>
              <a:tr h="412522">
                <a:tc>
                  <a:txBody>
                    <a:bodyPr/>
                    <a:lstStyle/>
                    <a:p>
                      <a:pPr algn="l" fontAlgn="b"/>
                      <a:r>
                        <a:rPr lang="en-IN" sz="1400" b="1" u="none" strike="noStrike" dirty="0">
                          <a:solidFill>
                            <a:srgbClr val="000000"/>
                          </a:solidFill>
                          <a:effectLst/>
                        </a:rPr>
                        <a:t>ML Algorithm</a:t>
                      </a:r>
                      <a:endParaRPr lang="en-IN" sz="14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1" u="none" strike="noStrike" dirty="0">
                          <a:solidFill>
                            <a:srgbClr val="000000"/>
                          </a:solidFill>
                          <a:effectLst/>
                        </a:rPr>
                        <a:t>Train Accuracy(%)</a:t>
                      </a:r>
                      <a:endParaRPr lang="en-IN" sz="14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400" b="1" u="none" strike="noStrike">
                          <a:solidFill>
                            <a:srgbClr val="000000"/>
                          </a:solidFill>
                          <a:effectLst/>
                        </a:rPr>
                        <a:t>Test Accuracy(%)</a:t>
                      </a:r>
                      <a:endParaRPr lang="en-IN" sz="1400" b="1"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9554594"/>
                  </a:ext>
                </a:extLst>
              </a:tr>
              <a:tr h="332898">
                <a:tc>
                  <a:txBody>
                    <a:bodyPr/>
                    <a:lstStyle/>
                    <a:p>
                      <a:pPr algn="l" fontAlgn="b"/>
                      <a:r>
                        <a:rPr lang="en-IN" sz="1400" b="1" u="none" strike="noStrike">
                          <a:solidFill>
                            <a:srgbClr val="000000"/>
                          </a:solidFill>
                          <a:effectLst/>
                        </a:rPr>
                        <a:t>Logistics Regression</a:t>
                      </a:r>
                      <a:endParaRPr lang="en-IN" sz="14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dirty="0">
                          <a:solidFill>
                            <a:srgbClr val="000000"/>
                          </a:solidFill>
                          <a:effectLst/>
                        </a:rPr>
                        <a:t>62</a:t>
                      </a:r>
                      <a:endParaRPr lang="en-IN" sz="14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dirty="0">
                          <a:solidFill>
                            <a:srgbClr val="000000"/>
                          </a:solidFill>
                          <a:effectLst/>
                        </a:rPr>
                        <a:t>62</a:t>
                      </a:r>
                      <a:endParaRPr lang="en-IN" sz="14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84423408"/>
                  </a:ext>
                </a:extLst>
              </a:tr>
              <a:tr h="332898">
                <a:tc>
                  <a:txBody>
                    <a:bodyPr/>
                    <a:lstStyle/>
                    <a:p>
                      <a:pPr algn="l" fontAlgn="b"/>
                      <a:r>
                        <a:rPr lang="en-IN" sz="1400" b="1" u="none" strike="noStrike" dirty="0">
                          <a:solidFill>
                            <a:srgbClr val="000000"/>
                          </a:solidFill>
                          <a:effectLst/>
                        </a:rPr>
                        <a:t>Decision Tree</a:t>
                      </a:r>
                      <a:endParaRPr lang="en-IN" sz="14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a:solidFill>
                            <a:srgbClr val="000000"/>
                          </a:solidFill>
                          <a:effectLst/>
                        </a:rPr>
                        <a:t>100</a:t>
                      </a:r>
                      <a:endParaRPr lang="en-IN" sz="14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dirty="0">
                          <a:solidFill>
                            <a:srgbClr val="000000"/>
                          </a:solidFill>
                          <a:effectLst/>
                        </a:rPr>
                        <a:t>98</a:t>
                      </a:r>
                      <a:endParaRPr lang="en-IN" sz="14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020489307"/>
                  </a:ext>
                </a:extLst>
              </a:tr>
              <a:tr h="332898">
                <a:tc>
                  <a:txBody>
                    <a:bodyPr/>
                    <a:lstStyle/>
                    <a:p>
                      <a:pPr algn="l" fontAlgn="b"/>
                      <a:r>
                        <a:rPr lang="en-IN" sz="1400" b="1" u="none" strike="noStrike">
                          <a:solidFill>
                            <a:srgbClr val="000000"/>
                          </a:solidFill>
                          <a:effectLst/>
                        </a:rPr>
                        <a:t>Random Forest</a:t>
                      </a:r>
                      <a:endParaRPr lang="en-IN" sz="14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a:solidFill>
                            <a:srgbClr val="000000"/>
                          </a:solidFill>
                          <a:effectLst/>
                        </a:rPr>
                        <a:t>100</a:t>
                      </a:r>
                      <a:endParaRPr lang="en-IN" sz="14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i="0" u="none" strike="noStrike" dirty="0">
                          <a:solidFill>
                            <a:srgbClr val="000000"/>
                          </a:solidFill>
                          <a:effectLst/>
                          <a:latin typeface="Calibri" panose="020F0502020204030204" pitchFamily="34" charset="0"/>
                        </a:rPr>
                        <a:t>99</a:t>
                      </a:r>
                    </a:p>
                  </a:txBody>
                  <a:tcPr marL="7620" marR="7620" marT="7620" marB="0" anchor="b"/>
                </a:tc>
                <a:extLst>
                  <a:ext uri="{0D108BD9-81ED-4DB2-BD59-A6C34878D82A}">
                    <a16:rowId xmlns:a16="http://schemas.microsoft.com/office/drawing/2014/main" val="1496400011"/>
                  </a:ext>
                </a:extLst>
              </a:tr>
              <a:tr h="332898">
                <a:tc>
                  <a:txBody>
                    <a:bodyPr/>
                    <a:lstStyle/>
                    <a:p>
                      <a:pPr algn="l" fontAlgn="b"/>
                      <a:r>
                        <a:rPr lang="en-IN" sz="1400" b="1" u="none" strike="noStrike">
                          <a:solidFill>
                            <a:srgbClr val="000000"/>
                          </a:solidFill>
                          <a:effectLst/>
                        </a:rPr>
                        <a:t>KNN</a:t>
                      </a:r>
                      <a:endParaRPr lang="en-IN" sz="14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dirty="0">
                          <a:solidFill>
                            <a:srgbClr val="000000"/>
                          </a:solidFill>
                          <a:effectLst/>
                        </a:rPr>
                        <a:t>96</a:t>
                      </a:r>
                      <a:endParaRPr lang="en-IN" sz="14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dirty="0">
                          <a:solidFill>
                            <a:srgbClr val="000000"/>
                          </a:solidFill>
                          <a:effectLst/>
                        </a:rPr>
                        <a:t>94</a:t>
                      </a:r>
                      <a:endParaRPr lang="en-IN" sz="14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943631273"/>
                  </a:ext>
                </a:extLst>
              </a:tr>
              <a:tr h="332898">
                <a:tc>
                  <a:txBody>
                    <a:bodyPr/>
                    <a:lstStyle/>
                    <a:p>
                      <a:pPr algn="l" fontAlgn="b"/>
                      <a:r>
                        <a:rPr lang="en-IN" sz="1400" b="1" u="none" strike="noStrike">
                          <a:solidFill>
                            <a:srgbClr val="000000"/>
                          </a:solidFill>
                          <a:effectLst/>
                        </a:rPr>
                        <a:t>Bagging</a:t>
                      </a:r>
                      <a:endParaRPr lang="en-IN" sz="14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dirty="0">
                          <a:solidFill>
                            <a:srgbClr val="000000"/>
                          </a:solidFill>
                          <a:effectLst/>
                        </a:rPr>
                        <a:t>100</a:t>
                      </a:r>
                      <a:endParaRPr lang="en-IN" sz="14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dirty="0">
                          <a:solidFill>
                            <a:srgbClr val="000000"/>
                          </a:solidFill>
                          <a:effectLst/>
                        </a:rPr>
                        <a:t>99</a:t>
                      </a:r>
                      <a:endParaRPr lang="en-IN" sz="14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629179743"/>
                  </a:ext>
                </a:extLst>
              </a:tr>
              <a:tr h="332898">
                <a:tc>
                  <a:txBody>
                    <a:bodyPr/>
                    <a:lstStyle/>
                    <a:p>
                      <a:pPr algn="l" fontAlgn="b"/>
                      <a:r>
                        <a:rPr lang="en-IN" sz="1400" b="1" u="none" strike="noStrike">
                          <a:solidFill>
                            <a:srgbClr val="000000"/>
                          </a:solidFill>
                          <a:effectLst/>
                        </a:rPr>
                        <a:t>Adaboost Classifier</a:t>
                      </a:r>
                      <a:endParaRPr lang="en-IN" sz="14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i="0" u="none" strike="noStrike" dirty="0">
                          <a:solidFill>
                            <a:srgbClr val="000000"/>
                          </a:solidFill>
                          <a:effectLst/>
                          <a:latin typeface="Calibri" panose="020F0502020204030204" pitchFamily="34" charset="0"/>
                        </a:rPr>
                        <a:t>94</a:t>
                      </a:r>
                    </a:p>
                  </a:txBody>
                  <a:tcPr marL="7620" marR="7620" marT="7620" marB="0" anchor="b"/>
                </a:tc>
                <a:tc>
                  <a:txBody>
                    <a:bodyPr/>
                    <a:lstStyle/>
                    <a:p>
                      <a:pPr algn="ctr" fontAlgn="b"/>
                      <a:r>
                        <a:rPr lang="en-IN" sz="1400" b="1" i="0" u="none" strike="noStrike" dirty="0">
                          <a:solidFill>
                            <a:srgbClr val="000000"/>
                          </a:solidFill>
                          <a:effectLst/>
                          <a:latin typeface="Calibri" panose="020F0502020204030204" pitchFamily="34" charset="0"/>
                        </a:rPr>
                        <a:t>93</a:t>
                      </a:r>
                    </a:p>
                  </a:txBody>
                  <a:tcPr marL="7620" marR="7620" marT="7620" marB="0" anchor="b"/>
                </a:tc>
                <a:extLst>
                  <a:ext uri="{0D108BD9-81ED-4DB2-BD59-A6C34878D82A}">
                    <a16:rowId xmlns:a16="http://schemas.microsoft.com/office/drawing/2014/main" val="590602944"/>
                  </a:ext>
                </a:extLst>
              </a:tr>
              <a:tr h="332898">
                <a:tc>
                  <a:txBody>
                    <a:bodyPr/>
                    <a:lstStyle/>
                    <a:p>
                      <a:pPr algn="l" fontAlgn="b"/>
                      <a:r>
                        <a:rPr lang="en-IN" sz="1400" b="1" u="none" strike="noStrike">
                          <a:solidFill>
                            <a:srgbClr val="000000"/>
                          </a:solidFill>
                          <a:effectLst/>
                        </a:rPr>
                        <a:t>XGBoost </a:t>
                      </a:r>
                      <a:endParaRPr lang="en-IN" sz="14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a:solidFill>
                            <a:srgbClr val="000000"/>
                          </a:solidFill>
                          <a:effectLst/>
                        </a:rPr>
                        <a:t>100</a:t>
                      </a:r>
                      <a:endParaRPr lang="en-IN" sz="1400" b="1"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dirty="0">
                          <a:solidFill>
                            <a:srgbClr val="000000"/>
                          </a:solidFill>
                          <a:effectLst/>
                        </a:rPr>
                        <a:t>99</a:t>
                      </a:r>
                      <a:endParaRPr lang="en-IN" sz="14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65628650"/>
                  </a:ext>
                </a:extLst>
              </a:tr>
              <a:tr h="332898">
                <a:tc>
                  <a:txBody>
                    <a:bodyPr/>
                    <a:lstStyle/>
                    <a:p>
                      <a:pPr algn="l" fontAlgn="b"/>
                      <a:r>
                        <a:rPr lang="en-IN" sz="1400" b="1" u="none" strike="noStrike" dirty="0" err="1">
                          <a:solidFill>
                            <a:srgbClr val="000000"/>
                          </a:solidFill>
                          <a:effectLst/>
                        </a:rPr>
                        <a:t>Gradien</a:t>
                      </a:r>
                      <a:r>
                        <a:rPr lang="en-IN" sz="1400" b="1" u="none" strike="noStrike" dirty="0">
                          <a:solidFill>
                            <a:srgbClr val="000000"/>
                          </a:solidFill>
                          <a:effectLst/>
                        </a:rPr>
                        <a:t> Boost </a:t>
                      </a:r>
                      <a:endParaRPr lang="en-IN" sz="14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u="none" strike="noStrike" dirty="0">
                          <a:solidFill>
                            <a:srgbClr val="000000"/>
                          </a:solidFill>
                          <a:effectLst/>
                        </a:rPr>
                        <a:t>96</a:t>
                      </a:r>
                      <a:endParaRPr lang="en-IN" sz="1400" b="1"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IN" sz="1400" b="1" i="0" u="none" strike="noStrike" dirty="0">
                          <a:solidFill>
                            <a:srgbClr val="000000"/>
                          </a:solidFill>
                          <a:effectLst/>
                          <a:latin typeface="Calibri" panose="020F0502020204030204" pitchFamily="34" charset="0"/>
                        </a:rPr>
                        <a:t>95</a:t>
                      </a:r>
                    </a:p>
                  </a:txBody>
                  <a:tcPr marL="7620" marR="7620" marT="7620" marB="0" anchor="b"/>
                </a:tc>
                <a:extLst>
                  <a:ext uri="{0D108BD9-81ED-4DB2-BD59-A6C34878D82A}">
                    <a16:rowId xmlns:a16="http://schemas.microsoft.com/office/drawing/2014/main" val="2812278189"/>
                  </a:ext>
                </a:extLst>
              </a:tr>
            </a:tbl>
          </a:graphicData>
        </a:graphic>
      </p:graphicFrame>
      <p:sp>
        <p:nvSpPr>
          <p:cNvPr id="8" name="TextBox 7">
            <a:extLst>
              <a:ext uri="{FF2B5EF4-FFF2-40B4-BE49-F238E27FC236}">
                <a16:creationId xmlns:a16="http://schemas.microsoft.com/office/drawing/2014/main" id="{3BA27B55-8646-EB04-54D5-6BF92CB3B7F2}"/>
              </a:ext>
            </a:extLst>
          </p:cNvPr>
          <p:cNvSpPr txBox="1"/>
          <p:nvPr/>
        </p:nvSpPr>
        <p:spPr>
          <a:xfrm>
            <a:off x="9081655" y="2722418"/>
            <a:ext cx="2109084" cy="923330"/>
          </a:xfrm>
          <a:prstGeom prst="rect">
            <a:avLst/>
          </a:prstGeom>
          <a:noFill/>
        </p:spPr>
        <p:txBody>
          <a:bodyPr wrap="square" rtlCol="0">
            <a:spAutoFit/>
          </a:bodyPr>
          <a:lstStyle/>
          <a:p>
            <a:r>
              <a:rPr lang="en-IN" dirty="0"/>
              <a:t>Random Forest is best fit for this project</a:t>
            </a:r>
          </a:p>
        </p:txBody>
      </p:sp>
    </p:spTree>
    <p:extLst>
      <p:ext uri="{BB962C8B-B14F-4D97-AF65-F5344CB8AC3E}">
        <p14:creationId xmlns:p14="http://schemas.microsoft.com/office/powerpoint/2010/main" val="1433247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C24DB-3775-F416-7569-E299B3CC7E6B}"/>
              </a:ext>
            </a:extLst>
          </p:cNvPr>
          <p:cNvSpPr>
            <a:spLocks noGrp="1"/>
          </p:cNvSpPr>
          <p:nvPr>
            <p:ph type="title"/>
          </p:nvPr>
        </p:nvSpPr>
        <p:spPr/>
        <p:txBody>
          <a:bodyPr/>
          <a:lstStyle/>
          <a:p>
            <a:r>
              <a:rPr lang="en-IN" dirty="0"/>
              <a:t>Final Step</a:t>
            </a:r>
          </a:p>
        </p:txBody>
      </p:sp>
      <p:sp>
        <p:nvSpPr>
          <p:cNvPr id="3" name="Content Placeholder 2">
            <a:extLst>
              <a:ext uri="{FF2B5EF4-FFF2-40B4-BE49-F238E27FC236}">
                <a16:creationId xmlns:a16="http://schemas.microsoft.com/office/drawing/2014/main" id="{37A754B5-8D96-CD07-0EF6-E2EABD43674E}"/>
              </a:ext>
            </a:extLst>
          </p:cNvPr>
          <p:cNvSpPr>
            <a:spLocks noGrp="1"/>
          </p:cNvSpPr>
          <p:nvPr>
            <p:ph idx="1"/>
          </p:nvPr>
        </p:nvSpPr>
        <p:spPr/>
        <p:txBody>
          <a:bodyPr/>
          <a:lstStyle/>
          <a:p>
            <a:r>
              <a:rPr lang="en-IN" dirty="0"/>
              <a:t>Predicted Dataset which gives expected result </a:t>
            </a:r>
          </a:p>
          <a:p>
            <a:r>
              <a:rPr lang="en-IN" dirty="0"/>
              <a:t>I have added excel file for reference</a:t>
            </a:r>
          </a:p>
          <a:p>
            <a:r>
              <a:rPr lang="en-IN" dirty="0"/>
              <a:t>Kindly click below icon for reference</a:t>
            </a:r>
          </a:p>
        </p:txBody>
      </p:sp>
      <p:sp>
        <p:nvSpPr>
          <p:cNvPr id="4" name="Footer Placeholder 3">
            <a:extLst>
              <a:ext uri="{FF2B5EF4-FFF2-40B4-BE49-F238E27FC236}">
                <a16:creationId xmlns:a16="http://schemas.microsoft.com/office/drawing/2014/main" id="{DD59A30B-8CC0-9D4E-7D77-9F9A67BEF146}"/>
              </a:ext>
            </a:extLst>
          </p:cNvPr>
          <p:cNvSpPr>
            <a:spLocks noGrp="1"/>
          </p:cNvSpPr>
          <p:nvPr>
            <p:ph type="ftr" sz="quarter" idx="11"/>
          </p:nvPr>
        </p:nvSpPr>
        <p:spPr/>
        <p:txBody>
          <a:bodyPr/>
          <a:lstStyle/>
          <a:p>
            <a:r>
              <a:rPr lang="en-IN"/>
              <a:t>Created by : Manthan Nimbalkar</a:t>
            </a:r>
          </a:p>
        </p:txBody>
      </p:sp>
      <p:sp>
        <p:nvSpPr>
          <p:cNvPr id="5" name="Slide Number Placeholder 4">
            <a:extLst>
              <a:ext uri="{FF2B5EF4-FFF2-40B4-BE49-F238E27FC236}">
                <a16:creationId xmlns:a16="http://schemas.microsoft.com/office/drawing/2014/main" id="{B2155D83-9C8D-A19E-13EB-E7AFE0552DA8}"/>
              </a:ext>
            </a:extLst>
          </p:cNvPr>
          <p:cNvSpPr>
            <a:spLocks noGrp="1"/>
          </p:cNvSpPr>
          <p:nvPr>
            <p:ph type="sldNum" sz="quarter" idx="12"/>
          </p:nvPr>
        </p:nvSpPr>
        <p:spPr/>
        <p:txBody>
          <a:bodyPr/>
          <a:lstStyle/>
          <a:p>
            <a:fld id="{388D1231-30E8-405F-9ADF-BE4522B03755}" type="slidenum">
              <a:rPr lang="en-IN" smtClean="0"/>
              <a:t>12</a:t>
            </a:fld>
            <a:endParaRPr lang="en-IN"/>
          </a:p>
        </p:txBody>
      </p:sp>
      <p:graphicFrame>
        <p:nvGraphicFramePr>
          <p:cNvPr id="9" name="Object 8">
            <a:extLst>
              <a:ext uri="{FF2B5EF4-FFF2-40B4-BE49-F238E27FC236}">
                <a16:creationId xmlns:a16="http://schemas.microsoft.com/office/drawing/2014/main" id="{31F95929-D69F-60FF-0DE9-E7E207BA74A1}"/>
              </a:ext>
            </a:extLst>
          </p:cNvPr>
          <p:cNvGraphicFramePr>
            <a:graphicFrameLocks noChangeAspect="1"/>
          </p:cNvGraphicFramePr>
          <p:nvPr>
            <p:extLst>
              <p:ext uri="{D42A27DB-BD31-4B8C-83A1-F6EECF244321}">
                <p14:modId xmlns:p14="http://schemas.microsoft.com/office/powerpoint/2010/main" val="493752378"/>
              </p:ext>
            </p:extLst>
          </p:nvPr>
        </p:nvGraphicFramePr>
        <p:xfrm>
          <a:off x="765463" y="4372422"/>
          <a:ext cx="2331028" cy="2019416"/>
        </p:xfrm>
        <a:graphic>
          <a:graphicData uri="http://schemas.openxmlformats.org/presentationml/2006/ole">
            <mc:AlternateContent xmlns:mc="http://schemas.openxmlformats.org/markup-compatibility/2006">
              <mc:Choice xmlns:v="urn:schemas-microsoft-com:vml" Requires="v">
                <p:oleObj name="Macro-Enabled Worksheet" showAsIcon="1" r:id="rId2" imgW="914400" imgH="792417" progId="Excel.SheetMacroEnabled.12">
                  <p:embed/>
                </p:oleObj>
              </mc:Choice>
              <mc:Fallback>
                <p:oleObj name="Macro-Enabled Worksheet" showAsIcon="1" r:id="rId2" imgW="914400" imgH="792417" progId="Excel.SheetMacroEnabled.12">
                  <p:embed/>
                  <p:pic>
                    <p:nvPicPr>
                      <p:cNvPr id="0" name=""/>
                      <p:cNvPicPr/>
                      <p:nvPr/>
                    </p:nvPicPr>
                    <p:blipFill>
                      <a:blip r:embed="rId3"/>
                      <a:stretch>
                        <a:fillRect/>
                      </a:stretch>
                    </p:blipFill>
                    <p:spPr>
                      <a:xfrm>
                        <a:off x="765463" y="4372422"/>
                        <a:ext cx="2331028" cy="2019416"/>
                      </a:xfrm>
                      <a:prstGeom prst="rect">
                        <a:avLst/>
                      </a:prstGeom>
                    </p:spPr>
                  </p:pic>
                </p:oleObj>
              </mc:Fallback>
            </mc:AlternateContent>
          </a:graphicData>
        </a:graphic>
      </p:graphicFrame>
    </p:spTree>
    <p:extLst>
      <p:ext uri="{BB962C8B-B14F-4D97-AF65-F5344CB8AC3E}">
        <p14:creationId xmlns:p14="http://schemas.microsoft.com/office/powerpoint/2010/main" val="8181211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0E1F0-5F5C-A9C7-E543-CD2835EE0293}"/>
              </a:ext>
            </a:extLst>
          </p:cNvPr>
          <p:cNvSpPr>
            <a:spLocks noGrp="1"/>
          </p:cNvSpPr>
          <p:nvPr>
            <p:ph type="title"/>
          </p:nvPr>
        </p:nvSpPr>
        <p:spPr>
          <a:xfrm>
            <a:off x="691139" y="679572"/>
            <a:ext cx="9554297" cy="1355691"/>
          </a:xfrm>
        </p:spPr>
        <p:txBody>
          <a:bodyPr>
            <a:normAutofit/>
          </a:bodyPr>
          <a:lstStyle/>
          <a:p>
            <a:r>
              <a:rPr lang="en-IN" dirty="0"/>
              <a:t>Conclusion</a:t>
            </a:r>
          </a:p>
        </p:txBody>
      </p:sp>
      <p:sp>
        <p:nvSpPr>
          <p:cNvPr id="3" name="Footer Placeholder 2">
            <a:extLst>
              <a:ext uri="{FF2B5EF4-FFF2-40B4-BE49-F238E27FC236}">
                <a16:creationId xmlns:a16="http://schemas.microsoft.com/office/drawing/2014/main" id="{BAF37D9E-2395-F520-1576-838549E7C818}"/>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EEC27A85-A670-1615-C18D-92286D60F5E4}"/>
              </a:ext>
            </a:extLst>
          </p:cNvPr>
          <p:cNvSpPr>
            <a:spLocks noGrp="1"/>
          </p:cNvSpPr>
          <p:nvPr>
            <p:ph type="sldNum" sz="quarter" idx="12"/>
          </p:nvPr>
        </p:nvSpPr>
        <p:spPr/>
        <p:txBody>
          <a:bodyPr>
            <a:normAutofit/>
          </a:bodyPr>
          <a:lstStyle/>
          <a:p>
            <a:fld id="{388D1231-30E8-405F-9ADF-BE4522B03755}" type="slidenum">
              <a:rPr lang="en-IN" smtClean="0"/>
              <a:t>13</a:t>
            </a:fld>
            <a:endParaRPr lang="en-IN"/>
          </a:p>
        </p:txBody>
      </p:sp>
      <p:sp>
        <p:nvSpPr>
          <p:cNvPr id="12" name="Content Placeholder 11">
            <a:extLst>
              <a:ext uri="{FF2B5EF4-FFF2-40B4-BE49-F238E27FC236}">
                <a16:creationId xmlns:a16="http://schemas.microsoft.com/office/drawing/2014/main" id="{78B0DF4F-5B10-24FB-2BF4-279BD31DB5C8}"/>
              </a:ext>
            </a:extLst>
          </p:cNvPr>
          <p:cNvSpPr>
            <a:spLocks noGrp="1"/>
          </p:cNvSpPr>
          <p:nvPr>
            <p:ph sz="half" idx="1"/>
          </p:nvPr>
        </p:nvSpPr>
        <p:spPr>
          <a:xfrm>
            <a:off x="1154954" y="2603500"/>
            <a:ext cx="9838628" cy="3416301"/>
          </a:xfrm>
        </p:spPr>
        <p:txBody>
          <a:bodyPr/>
          <a:lstStyle/>
          <a:p>
            <a:r>
              <a:rPr lang="en-IN" dirty="0">
                <a:solidFill>
                  <a:schemeClr val="tx1"/>
                </a:solidFill>
              </a:rPr>
              <a:t>Total 220 out of 6819 firms are found bankrupt which 3% of total</a:t>
            </a:r>
          </a:p>
          <a:p>
            <a:r>
              <a:rPr lang="en-IN" dirty="0">
                <a:solidFill>
                  <a:schemeClr val="tx1"/>
                </a:solidFill>
              </a:rPr>
              <a:t>Even though this no is low still it will impact to individual customer more because bank is able to provide loan when savings get increased. Amount of loan comes from savings made by individual customer. </a:t>
            </a:r>
          </a:p>
          <a:p>
            <a:pPr marL="0" indent="0">
              <a:buNone/>
            </a:pPr>
            <a:endParaRPr lang="en-IN" dirty="0">
              <a:solidFill>
                <a:schemeClr val="tx1"/>
              </a:solidFill>
            </a:endParaRPr>
          </a:p>
        </p:txBody>
      </p:sp>
    </p:spTree>
    <p:extLst>
      <p:ext uri="{BB962C8B-B14F-4D97-AF65-F5344CB8AC3E}">
        <p14:creationId xmlns:p14="http://schemas.microsoft.com/office/powerpoint/2010/main" val="8698146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71CD4-6FEA-9055-3AB4-BCCB737A8627}"/>
              </a:ext>
            </a:extLst>
          </p:cNvPr>
          <p:cNvSpPr>
            <a:spLocks noGrp="1"/>
          </p:cNvSpPr>
          <p:nvPr>
            <p:ph type="title"/>
          </p:nvPr>
        </p:nvSpPr>
        <p:spPr>
          <a:xfrm>
            <a:off x="716973" y="550718"/>
            <a:ext cx="9635567" cy="1280614"/>
          </a:xfrm>
        </p:spPr>
        <p:txBody>
          <a:bodyPr>
            <a:normAutofit/>
          </a:bodyPr>
          <a:lstStyle/>
          <a:p>
            <a:r>
              <a:rPr lang="en-IN" dirty="0"/>
              <a:t>Suggestions for bank</a:t>
            </a:r>
          </a:p>
        </p:txBody>
      </p:sp>
      <p:sp>
        <p:nvSpPr>
          <p:cNvPr id="3" name="Footer Placeholder 2">
            <a:extLst>
              <a:ext uri="{FF2B5EF4-FFF2-40B4-BE49-F238E27FC236}">
                <a16:creationId xmlns:a16="http://schemas.microsoft.com/office/drawing/2014/main" id="{4FDA026C-1C4C-154B-6F32-5AD7C6B0CBE5}"/>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632781DB-1DF2-52C2-7926-5B3BCD7825A0}"/>
              </a:ext>
            </a:extLst>
          </p:cNvPr>
          <p:cNvSpPr>
            <a:spLocks noGrp="1"/>
          </p:cNvSpPr>
          <p:nvPr>
            <p:ph type="sldNum" sz="quarter" idx="12"/>
          </p:nvPr>
        </p:nvSpPr>
        <p:spPr/>
        <p:txBody>
          <a:bodyPr>
            <a:normAutofit/>
          </a:bodyPr>
          <a:lstStyle/>
          <a:p>
            <a:fld id="{388D1231-30E8-405F-9ADF-BE4522B03755}" type="slidenum">
              <a:rPr lang="en-IN" smtClean="0"/>
              <a:t>14</a:t>
            </a:fld>
            <a:endParaRPr lang="en-IN"/>
          </a:p>
        </p:txBody>
      </p:sp>
      <p:sp>
        <p:nvSpPr>
          <p:cNvPr id="12" name="Content Placeholder 11">
            <a:extLst>
              <a:ext uri="{FF2B5EF4-FFF2-40B4-BE49-F238E27FC236}">
                <a16:creationId xmlns:a16="http://schemas.microsoft.com/office/drawing/2014/main" id="{7829E81B-8913-85BB-8F43-CAB6583A5D5B}"/>
              </a:ext>
            </a:extLst>
          </p:cNvPr>
          <p:cNvSpPr>
            <a:spLocks noGrp="1"/>
          </p:cNvSpPr>
          <p:nvPr>
            <p:ph sz="half" idx="1"/>
          </p:nvPr>
        </p:nvSpPr>
        <p:spPr>
          <a:xfrm>
            <a:off x="1154953" y="2603500"/>
            <a:ext cx="9412601" cy="3416301"/>
          </a:xfrm>
        </p:spPr>
        <p:txBody>
          <a:bodyPr/>
          <a:lstStyle/>
          <a:p>
            <a:r>
              <a:rPr lang="en-IN" dirty="0"/>
              <a:t>Try to decrease no of Bankrupt firms as early as possible</a:t>
            </a:r>
          </a:p>
          <a:p>
            <a:r>
              <a:rPr lang="en-IN" dirty="0"/>
              <a:t>For this you can decrease the interest rate on loans provided</a:t>
            </a:r>
          </a:p>
          <a:p>
            <a:r>
              <a:rPr lang="en-IN" dirty="0"/>
              <a:t>If time for repay has been ended then you can extend some time for the firms</a:t>
            </a:r>
          </a:p>
          <a:p>
            <a:r>
              <a:rPr lang="en-IN" dirty="0"/>
              <a:t>Look out for firms financial status for past few years</a:t>
            </a:r>
          </a:p>
          <a:p>
            <a:r>
              <a:rPr lang="en-IN" dirty="0"/>
              <a:t>Check for existence of the firms .</a:t>
            </a:r>
          </a:p>
          <a:p>
            <a:endParaRPr lang="en-IN" dirty="0"/>
          </a:p>
        </p:txBody>
      </p:sp>
    </p:spTree>
    <p:extLst>
      <p:ext uri="{BB962C8B-B14F-4D97-AF65-F5344CB8AC3E}">
        <p14:creationId xmlns:p14="http://schemas.microsoft.com/office/powerpoint/2010/main" val="3101859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B3355E0-43C4-4172-FE44-4D044390EAA1}"/>
              </a:ext>
            </a:extLst>
          </p:cNvPr>
          <p:cNvSpPr>
            <a:spLocks noGrp="1"/>
          </p:cNvSpPr>
          <p:nvPr>
            <p:ph type="ftr" sz="quarter" idx="11"/>
          </p:nvPr>
        </p:nvSpPr>
        <p:spPr/>
        <p:txBody>
          <a:bodyPr/>
          <a:lstStyle/>
          <a:p>
            <a:r>
              <a:rPr lang="en-IN"/>
              <a:t>Created by : Manthan Nimbalkar</a:t>
            </a:r>
          </a:p>
        </p:txBody>
      </p:sp>
      <p:sp>
        <p:nvSpPr>
          <p:cNvPr id="3" name="Slide Number Placeholder 2">
            <a:extLst>
              <a:ext uri="{FF2B5EF4-FFF2-40B4-BE49-F238E27FC236}">
                <a16:creationId xmlns:a16="http://schemas.microsoft.com/office/drawing/2014/main" id="{A9ADFF41-B18D-2FF2-F6F0-B96F0E7F8757}"/>
              </a:ext>
            </a:extLst>
          </p:cNvPr>
          <p:cNvSpPr>
            <a:spLocks noGrp="1"/>
          </p:cNvSpPr>
          <p:nvPr>
            <p:ph type="sldNum" sz="quarter" idx="12"/>
          </p:nvPr>
        </p:nvSpPr>
        <p:spPr/>
        <p:txBody>
          <a:bodyPr/>
          <a:lstStyle/>
          <a:p>
            <a:fld id="{388D1231-30E8-405F-9ADF-BE4522B03755}" type="slidenum">
              <a:rPr lang="en-IN" smtClean="0"/>
              <a:t>15</a:t>
            </a:fld>
            <a:endParaRPr lang="en-IN"/>
          </a:p>
        </p:txBody>
      </p:sp>
      <p:sp>
        <p:nvSpPr>
          <p:cNvPr id="4" name="TextBox 3">
            <a:extLst>
              <a:ext uri="{FF2B5EF4-FFF2-40B4-BE49-F238E27FC236}">
                <a16:creationId xmlns:a16="http://schemas.microsoft.com/office/drawing/2014/main" id="{BED89720-16BB-BF4A-8541-B819D15C149C}"/>
              </a:ext>
            </a:extLst>
          </p:cNvPr>
          <p:cNvSpPr txBox="1"/>
          <p:nvPr/>
        </p:nvSpPr>
        <p:spPr>
          <a:xfrm rot="19958563">
            <a:off x="1475511" y="2369126"/>
            <a:ext cx="8042563" cy="1107996"/>
          </a:xfrm>
          <a:prstGeom prst="rect">
            <a:avLst/>
          </a:prstGeom>
          <a:noFill/>
        </p:spPr>
        <p:txBody>
          <a:bodyPr wrap="square" rtlCol="0">
            <a:spAutoFit/>
          </a:bodyPr>
          <a:lstStyle/>
          <a:p>
            <a:pPr algn="ctr"/>
            <a:r>
              <a:rPr lang="en-IN" sz="6600" dirty="0">
                <a:ln w="0"/>
                <a:solidFill>
                  <a:schemeClr val="accent1"/>
                </a:solidFill>
                <a:effectLst>
                  <a:outerShdw blurRad="38100" dist="25400" dir="5400000" algn="ctr" rotWithShape="0">
                    <a:srgbClr val="6E747A">
                      <a:alpha val="43000"/>
                    </a:srgbClr>
                  </a:outerShdw>
                </a:effectLst>
              </a:rPr>
              <a:t>Thank You</a:t>
            </a:r>
          </a:p>
        </p:txBody>
      </p:sp>
    </p:spTree>
    <p:extLst>
      <p:ext uri="{BB962C8B-B14F-4D97-AF65-F5344CB8AC3E}">
        <p14:creationId xmlns:p14="http://schemas.microsoft.com/office/powerpoint/2010/main" val="3750258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A5F0-47A9-A5D4-54E2-9654CCDE8507}"/>
              </a:ext>
            </a:extLst>
          </p:cNvPr>
          <p:cNvSpPr>
            <a:spLocks noGrp="1"/>
          </p:cNvSpPr>
          <p:nvPr>
            <p:ph type="title"/>
          </p:nvPr>
        </p:nvSpPr>
        <p:spPr/>
        <p:txBody>
          <a:bodyPr/>
          <a:lstStyle/>
          <a:p>
            <a:pPr algn="ctr"/>
            <a:r>
              <a:rPr lang="en-IN" b="1" dirty="0"/>
              <a:t>Project Description</a:t>
            </a:r>
          </a:p>
        </p:txBody>
      </p:sp>
      <p:sp>
        <p:nvSpPr>
          <p:cNvPr id="7" name="Content Placeholder 6">
            <a:extLst>
              <a:ext uri="{FF2B5EF4-FFF2-40B4-BE49-F238E27FC236}">
                <a16:creationId xmlns:a16="http://schemas.microsoft.com/office/drawing/2014/main" id="{575ADA9C-365D-8424-38D8-CC9A2564222B}"/>
              </a:ext>
            </a:extLst>
          </p:cNvPr>
          <p:cNvSpPr>
            <a:spLocks noGrp="1"/>
          </p:cNvSpPr>
          <p:nvPr>
            <p:ph idx="1"/>
          </p:nvPr>
        </p:nvSpPr>
        <p:spPr/>
        <p:txBody>
          <a:bodyPr>
            <a:normAutofit fontScale="85000" lnSpcReduction="20000"/>
          </a:bodyPr>
          <a:lstStyle/>
          <a:p>
            <a:r>
              <a:rPr lang="en-US" sz="2600" dirty="0"/>
              <a:t>The prediction of bankruptcy is a phenomenon of increasing interest in firms that stand to lose money because of unpaid debts. Since computers can store huge data sets pertaining to bankruptcy, making accurate predictions from them beforehand is becoming important. Company bankruptcy was defined based on the business regulations of the Netherlands (Financial Institution) in this project you will use various classification algorithms on the bankruptcy dataset to predict bankruptcies with satisfying accuracies long before the actual event.</a:t>
            </a:r>
            <a:endParaRPr lang="en-IN" sz="2600" dirty="0"/>
          </a:p>
          <a:p>
            <a:br>
              <a:rPr lang="en-IN" sz="1800" kern="0" dirty="0">
                <a:effectLst/>
                <a:latin typeface="Nunito" pitchFamily="2" charset="0"/>
                <a:ea typeface="Times New Roman" panose="02020603050405020304" pitchFamily="18" charset="0"/>
                <a:cs typeface="Times New Roman" panose="02020603050405020304" pitchFamily="18" charset="0"/>
              </a:rPr>
            </a:br>
            <a:endParaRPr lang="en-IN" dirty="0"/>
          </a:p>
        </p:txBody>
      </p:sp>
      <p:sp>
        <p:nvSpPr>
          <p:cNvPr id="3" name="Footer Placeholder 2">
            <a:extLst>
              <a:ext uri="{FF2B5EF4-FFF2-40B4-BE49-F238E27FC236}">
                <a16:creationId xmlns:a16="http://schemas.microsoft.com/office/drawing/2014/main" id="{CC23E792-91EC-2F99-0AA3-431BA99CC1A6}"/>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EFCF33D3-842B-6541-4CA6-4D58B30AB10A}"/>
              </a:ext>
            </a:extLst>
          </p:cNvPr>
          <p:cNvSpPr>
            <a:spLocks noGrp="1"/>
          </p:cNvSpPr>
          <p:nvPr>
            <p:ph type="sldNum" sz="quarter" idx="12"/>
          </p:nvPr>
        </p:nvSpPr>
        <p:spPr/>
        <p:txBody>
          <a:bodyPr>
            <a:normAutofit/>
          </a:bodyPr>
          <a:lstStyle/>
          <a:p>
            <a:fld id="{388D1231-30E8-405F-9ADF-BE4522B03755}" type="slidenum">
              <a:rPr lang="en-IN" smtClean="0"/>
              <a:t>2</a:t>
            </a:fld>
            <a:endParaRPr lang="en-IN"/>
          </a:p>
        </p:txBody>
      </p:sp>
    </p:spTree>
    <p:extLst>
      <p:ext uri="{BB962C8B-B14F-4D97-AF65-F5344CB8AC3E}">
        <p14:creationId xmlns:p14="http://schemas.microsoft.com/office/powerpoint/2010/main" val="218496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3FC34-34F6-80D6-2BA2-AABC89F02EB3}"/>
              </a:ext>
            </a:extLst>
          </p:cNvPr>
          <p:cNvSpPr>
            <a:spLocks noGrp="1"/>
          </p:cNvSpPr>
          <p:nvPr>
            <p:ph type="title"/>
          </p:nvPr>
        </p:nvSpPr>
        <p:spPr/>
        <p:txBody>
          <a:bodyPr/>
          <a:lstStyle/>
          <a:p>
            <a:r>
              <a:rPr lang="en-US" b="1" dirty="0"/>
              <a:t>Goal &amp; Objective</a:t>
            </a:r>
            <a:endParaRPr lang="en-IN" dirty="0"/>
          </a:p>
        </p:txBody>
      </p:sp>
      <p:sp>
        <p:nvSpPr>
          <p:cNvPr id="3" name="Content Placeholder 2">
            <a:extLst>
              <a:ext uri="{FF2B5EF4-FFF2-40B4-BE49-F238E27FC236}">
                <a16:creationId xmlns:a16="http://schemas.microsoft.com/office/drawing/2014/main" id="{A8E149E7-3057-F1C3-A3E7-1B10C86353DE}"/>
              </a:ext>
            </a:extLst>
          </p:cNvPr>
          <p:cNvSpPr>
            <a:spLocks noGrp="1"/>
          </p:cNvSpPr>
          <p:nvPr>
            <p:ph idx="1"/>
          </p:nvPr>
        </p:nvSpPr>
        <p:spPr/>
        <p:txBody>
          <a:bodyPr/>
          <a:lstStyle/>
          <a:p>
            <a:r>
              <a:rPr lang="en-US" dirty="0">
                <a:solidFill>
                  <a:schemeClr val="tx1"/>
                </a:solidFill>
              </a:rPr>
              <a:t>This exercise aims to build a model, using historical data that will determine the prediction of bankruptcy.</a:t>
            </a:r>
            <a:endParaRPr lang="en-IN" dirty="0">
              <a:solidFill>
                <a:schemeClr val="tx1"/>
              </a:solidFill>
            </a:endParaRPr>
          </a:p>
          <a:p>
            <a:endParaRPr lang="en-IN" dirty="0"/>
          </a:p>
        </p:txBody>
      </p:sp>
      <p:sp>
        <p:nvSpPr>
          <p:cNvPr id="4" name="Footer Placeholder 3">
            <a:extLst>
              <a:ext uri="{FF2B5EF4-FFF2-40B4-BE49-F238E27FC236}">
                <a16:creationId xmlns:a16="http://schemas.microsoft.com/office/drawing/2014/main" id="{EE0D6184-211E-FEE3-5388-CF234914BDF0}"/>
              </a:ext>
            </a:extLst>
          </p:cNvPr>
          <p:cNvSpPr>
            <a:spLocks noGrp="1"/>
          </p:cNvSpPr>
          <p:nvPr>
            <p:ph type="ftr" sz="quarter" idx="11"/>
          </p:nvPr>
        </p:nvSpPr>
        <p:spPr/>
        <p:txBody>
          <a:bodyPr/>
          <a:lstStyle/>
          <a:p>
            <a:r>
              <a:rPr lang="en-IN"/>
              <a:t>Created by : Manthan Nimbalkar</a:t>
            </a:r>
          </a:p>
        </p:txBody>
      </p:sp>
      <p:sp>
        <p:nvSpPr>
          <p:cNvPr id="5" name="Slide Number Placeholder 4">
            <a:extLst>
              <a:ext uri="{FF2B5EF4-FFF2-40B4-BE49-F238E27FC236}">
                <a16:creationId xmlns:a16="http://schemas.microsoft.com/office/drawing/2014/main" id="{C33D7E87-443E-F6B8-2432-08B6B19F9169}"/>
              </a:ext>
            </a:extLst>
          </p:cNvPr>
          <p:cNvSpPr>
            <a:spLocks noGrp="1"/>
          </p:cNvSpPr>
          <p:nvPr>
            <p:ph type="sldNum" sz="quarter" idx="12"/>
          </p:nvPr>
        </p:nvSpPr>
        <p:spPr/>
        <p:txBody>
          <a:bodyPr/>
          <a:lstStyle/>
          <a:p>
            <a:fld id="{388D1231-30E8-405F-9ADF-BE4522B03755}" type="slidenum">
              <a:rPr lang="en-IN" smtClean="0"/>
              <a:t>3</a:t>
            </a:fld>
            <a:endParaRPr lang="en-IN"/>
          </a:p>
        </p:txBody>
      </p:sp>
    </p:spTree>
    <p:extLst>
      <p:ext uri="{BB962C8B-B14F-4D97-AF65-F5344CB8AC3E}">
        <p14:creationId xmlns:p14="http://schemas.microsoft.com/office/powerpoint/2010/main" val="1672645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928F-EE90-8AAF-4A81-2F406BFA1AE9}"/>
              </a:ext>
            </a:extLst>
          </p:cNvPr>
          <p:cNvSpPr>
            <a:spLocks noGrp="1"/>
          </p:cNvSpPr>
          <p:nvPr>
            <p:ph type="title"/>
          </p:nvPr>
        </p:nvSpPr>
        <p:spPr/>
        <p:txBody>
          <a:bodyPr/>
          <a:lstStyle/>
          <a:p>
            <a:pPr algn="ctr"/>
            <a:r>
              <a:rPr lang="en-IN" b="1" dirty="0"/>
              <a:t>Approach</a:t>
            </a:r>
          </a:p>
        </p:txBody>
      </p:sp>
      <p:sp>
        <p:nvSpPr>
          <p:cNvPr id="3" name="Content Placeholder 2">
            <a:extLst>
              <a:ext uri="{FF2B5EF4-FFF2-40B4-BE49-F238E27FC236}">
                <a16:creationId xmlns:a16="http://schemas.microsoft.com/office/drawing/2014/main" id="{7F443A2C-F77C-33BC-B14E-2D823D35C8B9}"/>
              </a:ext>
            </a:extLst>
          </p:cNvPr>
          <p:cNvSpPr>
            <a:spLocks noGrp="1"/>
          </p:cNvSpPr>
          <p:nvPr>
            <p:ph idx="1"/>
          </p:nvPr>
        </p:nvSpPr>
        <p:spPr>
          <a:xfrm>
            <a:off x="964765" y="2552699"/>
            <a:ext cx="10018713" cy="3124201"/>
          </a:xfrm>
        </p:spPr>
        <p:txBody>
          <a:bodyPr/>
          <a:lstStyle/>
          <a:p>
            <a:r>
              <a:rPr lang="en-US" b="0" i="0" dirty="0">
                <a:solidFill>
                  <a:schemeClr val="tx1"/>
                </a:solidFill>
                <a:effectLst/>
              </a:rPr>
              <a:t>In order to execute the project, </a:t>
            </a:r>
            <a:r>
              <a:rPr lang="en-US" dirty="0">
                <a:solidFill>
                  <a:schemeClr val="tx1"/>
                </a:solidFill>
              </a:rPr>
              <a:t>Python with </a:t>
            </a:r>
            <a:r>
              <a:rPr lang="en-US" dirty="0" err="1">
                <a:solidFill>
                  <a:schemeClr val="tx1"/>
                </a:solidFill>
              </a:rPr>
              <a:t>jupyter</a:t>
            </a:r>
            <a:r>
              <a:rPr lang="en-US" dirty="0">
                <a:solidFill>
                  <a:schemeClr val="tx1"/>
                </a:solidFill>
              </a:rPr>
              <a:t> notebook</a:t>
            </a:r>
            <a:r>
              <a:rPr lang="en-US" b="0" i="0" dirty="0">
                <a:solidFill>
                  <a:schemeClr val="tx1"/>
                </a:solidFill>
                <a:effectLst/>
              </a:rPr>
              <a:t> was used. notebook was used to impor</a:t>
            </a:r>
            <a:r>
              <a:rPr lang="en-US" dirty="0">
                <a:solidFill>
                  <a:schemeClr val="tx1"/>
                </a:solidFill>
              </a:rPr>
              <a:t>t dataset. Once</a:t>
            </a:r>
            <a:r>
              <a:rPr lang="en-US" b="0" i="0" dirty="0">
                <a:solidFill>
                  <a:schemeClr val="tx1"/>
                </a:solidFill>
                <a:effectLst/>
              </a:rPr>
              <a:t> the dataset was imported various sorting and </a:t>
            </a:r>
            <a:r>
              <a:rPr lang="en-US" dirty="0">
                <a:solidFill>
                  <a:schemeClr val="tx1"/>
                </a:solidFill>
              </a:rPr>
              <a:t>EDA process done and ML Algorithms were used</a:t>
            </a:r>
          </a:p>
          <a:p>
            <a:r>
              <a:rPr lang="en-IN" dirty="0">
                <a:solidFill>
                  <a:schemeClr val="tx1"/>
                </a:solidFill>
              </a:rPr>
              <a:t>First I look out if there are any null values and duplicate values then checked correlation of each column with each other. Removed columns having correlation above 90% . Then checked outliers . Since this data is sensitive and in real case 50% bankruptcy is not there hence, no treatment done. Data standardised and then various Machine Learning algorithms implemented.</a:t>
            </a:r>
            <a:endParaRPr lang="en-US" dirty="0">
              <a:solidFill>
                <a:schemeClr val="tx1"/>
              </a:solidFill>
            </a:endParaRPr>
          </a:p>
        </p:txBody>
      </p:sp>
      <p:sp>
        <p:nvSpPr>
          <p:cNvPr id="4" name="Footer Placeholder 3">
            <a:extLst>
              <a:ext uri="{FF2B5EF4-FFF2-40B4-BE49-F238E27FC236}">
                <a16:creationId xmlns:a16="http://schemas.microsoft.com/office/drawing/2014/main" id="{9FF8C1A8-518C-DE5E-5DAF-328EDF58CE3D}"/>
              </a:ext>
            </a:extLst>
          </p:cNvPr>
          <p:cNvSpPr>
            <a:spLocks noGrp="1"/>
          </p:cNvSpPr>
          <p:nvPr>
            <p:ph type="ftr" sz="quarter" idx="11"/>
          </p:nvPr>
        </p:nvSpPr>
        <p:spPr/>
        <p:txBody>
          <a:bodyPr/>
          <a:lstStyle/>
          <a:p>
            <a:r>
              <a:rPr lang="en-IN" dirty="0"/>
              <a:t>Created by : Manthan Nimbalkar</a:t>
            </a:r>
          </a:p>
        </p:txBody>
      </p:sp>
      <p:sp>
        <p:nvSpPr>
          <p:cNvPr id="5" name="Slide Number Placeholder 4">
            <a:extLst>
              <a:ext uri="{FF2B5EF4-FFF2-40B4-BE49-F238E27FC236}">
                <a16:creationId xmlns:a16="http://schemas.microsoft.com/office/drawing/2014/main" id="{AA35D520-498F-39A2-80E1-1603120AF32C}"/>
              </a:ext>
            </a:extLst>
          </p:cNvPr>
          <p:cNvSpPr>
            <a:spLocks noGrp="1"/>
          </p:cNvSpPr>
          <p:nvPr>
            <p:ph type="sldNum" sz="quarter" idx="12"/>
          </p:nvPr>
        </p:nvSpPr>
        <p:spPr/>
        <p:txBody>
          <a:bodyPr>
            <a:normAutofit/>
          </a:bodyPr>
          <a:lstStyle/>
          <a:p>
            <a:fld id="{388D1231-30E8-405F-9ADF-BE4522B03755}" type="slidenum">
              <a:rPr lang="en-IN" smtClean="0"/>
              <a:t>4</a:t>
            </a:fld>
            <a:endParaRPr lang="en-IN"/>
          </a:p>
        </p:txBody>
      </p:sp>
    </p:spTree>
    <p:extLst>
      <p:ext uri="{BB962C8B-B14F-4D97-AF65-F5344CB8AC3E}">
        <p14:creationId xmlns:p14="http://schemas.microsoft.com/office/powerpoint/2010/main" val="1869291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5E8F-9DB7-70D3-8F54-409465F35866}"/>
              </a:ext>
            </a:extLst>
          </p:cNvPr>
          <p:cNvSpPr>
            <a:spLocks noGrp="1"/>
          </p:cNvSpPr>
          <p:nvPr>
            <p:ph type="title"/>
          </p:nvPr>
        </p:nvSpPr>
        <p:spPr>
          <a:xfrm>
            <a:off x="838200" y="365125"/>
            <a:ext cx="10515600" cy="5910984"/>
          </a:xfrm>
        </p:spPr>
        <p:txBody>
          <a:bodyPr>
            <a:normAutofit/>
          </a:bodyPr>
          <a:lstStyle/>
          <a:p>
            <a:pPr algn="ctr"/>
            <a:r>
              <a:rPr lang="en-IN" b="1" dirty="0">
                <a:solidFill>
                  <a:schemeClr val="tx1"/>
                </a:solidFill>
              </a:rPr>
              <a:t>Tech Stack Used – </a:t>
            </a:r>
            <a:r>
              <a:rPr lang="en-IN" b="1" dirty="0" err="1">
                <a:solidFill>
                  <a:schemeClr val="tx1"/>
                </a:solidFill>
              </a:rPr>
              <a:t>Jupyter</a:t>
            </a:r>
            <a:r>
              <a:rPr lang="en-IN" b="1" dirty="0">
                <a:solidFill>
                  <a:schemeClr val="tx1"/>
                </a:solidFill>
              </a:rPr>
              <a:t> Notebook</a:t>
            </a:r>
          </a:p>
        </p:txBody>
      </p:sp>
      <p:sp>
        <p:nvSpPr>
          <p:cNvPr id="3" name="Footer Placeholder 2">
            <a:extLst>
              <a:ext uri="{FF2B5EF4-FFF2-40B4-BE49-F238E27FC236}">
                <a16:creationId xmlns:a16="http://schemas.microsoft.com/office/drawing/2014/main" id="{5220827E-3709-3510-D5E3-ABE02C1D4BDC}"/>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85AD2C5A-62A0-75B9-FFD2-2CAFA1C85EA9}"/>
              </a:ext>
            </a:extLst>
          </p:cNvPr>
          <p:cNvSpPr>
            <a:spLocks noGrp="1"/>
          </p:cNvSpPr>
          <p:nvPr>
            <p:ph type="sldNum" sz="quarter" idx="12"/>
          </p:nvPr>
        </p:nvSpPr>
        <p:spPr/>
        <p:txBody>
          <a:bodyPr>
            <a:normAutofit/>
          </a:bodyPr>
          <a:lstStyle/>
          <a:p>
            <a:fld id="{388D1231-30E8-405F-9ADF-BE4522B03755}" type="slidenum">
              <a:rPr lang="en-IN" smtClean="0"/>
              <a:t>5</a:t>
            </a:fld>
            <a:endParaRPr lang="en-IN" dirty="0"/>
          </a:p>
        </p:txBody>
      </p:sp>
    </p:spTree>
    <p:extLst>
      <p:ext uri="{BB962C8B-B14F-4D97-AF65-F5344CB8AC3E}">
        <p14:creationId xmlns:p14="http://schemas.microsoft.com/office/powerpoint/2010/main" val="1603468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B6C97-2589-B0D9-9FD2-F02CCE6D95C2}"/>
              </a:ext>
            </a:extLst>
          </p:cNvPr>
          <p:cNvSpPr>
            <a:spLocks noGrp="1"/>
          </p:cNvSpPr>
          <p:nvPr>
            <p:ph type="title"/>
          </p:nvPr>
        </p:nvSpPr>
        <p:spPr>
          <a:xfrm>
            <a:off x="467591" y="522730"/>
            <a:ext cx="10515600" cy="1325563"/>
          </a:xfrm>
        </p:spPr>
        <p:txBody>
          <a:bodyPr>
            <a:normAutofit/>
          </a:bodyPr>
          <a:lstStyle/>
          <a:p>
            <a:r>
              <a:rPr lang="en-IN" dirty="0"/>
              <a:t>Exploratory Data Analysis</a:t>
            </a:r>
          </a:p>
        </p:txBody>
      </p:sp>
      <p:sp>
        <p:nvSpPr>
          <p:cNvPr id="4" name="Footer Placeholder 3">
            <a:extLst>
              <a:ext uri="{FF2B5EF4-FFF2-40B4-BE49-F238E27FC236}">
                <a16:creationId xmlns:a16="http://schemas.microsoft.com/office/drawing/2014/main" id="{B3FCC6F3-4B98-165E-277C-5FAFFD8A6B1B}"/>
              </a:ext>
            </a:extLst>
          </p:cNvPr>
          <p:cNvSpPr>
            <a:spLocks noGrp="1"/>
          </p:cNvSpPr>
          <p:nvPr>
            <p:ph type="ftr" sz="quarter" idx="11"/>
          </p:nvPr>
        </p:nvSpPr>
        <p:spPr/>
        <p:txBody>
          <a:bodyPr/>
          <a:lstStyle/>
          <a:p>
            <a:r>
              <a:rPr lang="en-IN"/>
              <a:t>Created by : Manthan Nimbalkar</a:t>
            </a:r>
          </a:p>
        </p:txBody>
      </p:sp>
      <p:sp>
        <p:nvSpPr>
          <p:cNvPr id="5" name="Slide Number Placeholder 4">
            <a:extLst>
              <a:ext uri="{FF2B5EF4-FFF2-40B4-BE49-F238E27FC236}">
                <a16:creationId xmlns:a16="http://schemas.microsoft.com/office/drawing/2014/main" id="{C7EAC287-2769-172A-5795-00EE1413C7F2}"/>
              </a:ext>
            </a:extLst>
          </p:cNvPr>
          <p:cNvSpPr>
            <a:spLocks noGrp="1"/>
          </p:cNvSpPr>
          <p:nvPr>
            <p:ph type="sldNum" sz="quarter" idx="12"/>
          </p:nvPr>
        </p:nvSpPr>
        <p:spPr/>
        <p:txBody>
          <a:bodyPr>
            <a:normAutofit/>
          </a:bodyPr>
          <a:lstStyle/>
          <a:p>
            <a:fld id="{388D1231-30E8-405F-9ADF-BE4522B03755}" type="slidenum">
              <a:rPr lang="en-IN" smtClean="0"/>
              <a:t>6</a:t>
            </a:fld>
            <a:endParaRPr lang="en-IN"/>
          </a:p>
        </p:txBody>
      </p:sp>
      <p:sp>
        <p:nvSpPr>
          <p:cNvPr id="12" name="Content Placeholder 11">
            <a:extLst>
              <a:ext uri="{FF2B5EF4-FFF2-40B4-BE49-F238E27FC236}">
                <a16:creationId xmlns:a16="http://schemas.microsoft.com/office/drawing/2014/main" id="{D7C3B78D-B3E0-BA35-EC32-536E682FA3C2}"/>
              </a:ext>
            </a:extLst>
          </p:cNvPr>
          <p:cNvSpPr>
            <a:spLocks noGrp="1"/>
          </p:cNvSpPr>
          <p:nvPr>
            <p:ph sz="half" idx="1"/>
          </p:nvPr>
        </p:nvSpPr>
        <p:spPr>
          <a:xfrm>
            <a:off x="748145" y="2358736"/>
            <a:ext cx="10764982" cy="4033102"/>
          </a:xfrm>
        </p:spPr>
        <p:txBody>
          <a:bodyPr>
            <a:normAutofit fontScale="25000" lnSpcReduction="20000"/>
          </a:bodyPr>
          <a:lstStyle/>
          <a:p>
            <a:pPr marL="457200" indent="-457200" algn="just">
              <a:buFont typeface="+mj-lt"/>
              <a:buAutoNum type="arabicPeriod"/>
            </a:pPr>
            <a:r>
              <a:rPr lang="en-GB" sz="7200" b="1" dirty="0">
                <a:solidFill>
                  <a:schemeClr val="tx1"/>
                </a:solidFill>
                <a:cs typeface="Times New Roman" pitchFamily="18" charset="0"/>
                <a:sym typeface="Wingdings" pitchFamily="2" charset="2"/>
              </a:rPr>
              <a:t>Shape of the Data:</a:t>
            </a:r>
            <a:r>
              <a:rPr lang="en-GB" sz="7200" b="1" dirty="0">
                <a:solidFill>
                  <a:schemeClr val="tx1"/>
                </a:solidFill>
                <a:cs typeface="Times New Roman" pitchFamily="18" charset="0"/>
              </a:rPr>
              <a:t> </a:t>
            </a:r>
            <a:r>
              <a:rPr lang="en-GB" sz="7200" b="1" dirty="0" err="1">
                <a:solidFill>
                  <a:schemeClr val="tx1"/>
                </a:solidFill>
                <a:cs typeface="Times New Roman" pitchFamily="18" charset="0"/>
              </a:rPr>
              <a:t>df.shape</a:t>
            </a:r>
            <a:r>
              <a:rPr lang="en-GB" sz="7200" b="1" dirty="0">
                <a:solidFill>
                  <a:schemeClr val="tx1"/>
                </a:solidFill>
                <a:cs typeface="Times New Roman" pitchFamily="18" charset="0"/>
              </a:rPr>
              <a:t> </a:t>
            </a:r>
            <a:r>
              <a:rPr lang="en-GB" sz="7200" dirty="0">
                <a:solidFill>
                  <a:schemeClr val="tx1"/>
                </a:solidFill>
                <a:cs typeface="Times New Roman" pitchFamily="18" charset="0"/>
              </a:rPr>
              <a:t>gives us number of rows and columns in our data set. Dataset has 6819 rows &amp; 95 columns.</a:t>
            </a:r>
          </a:p>
          <a:p>
            <a:pPr marL="457200" indent="-457200" algn="just">
              <a:buFont typeface="+mj-lt"/>
              <a:buAutoNum type="arabicPeriod"/>
            </a:pPr>
            <a:r>
              <a:rPr lang="en-GB" sz="7200" b="1" dirty="0">
                <a:solidFill>
                  <a:schemeClr val="tx1"/>
                </a:solidFill>
                <a:cs typeface="Times New Roman" pitchFamily="18" charset="0"/>
              </a:rPr>
              <a:t>Data Information:</a:t>
            </a:r>
            <a:r>
              <a:rPr lang="en-GB" sz="7200" b="1" dirty="0">
                <a:solidFill>
                  <a:schemeClr val="tx1"/>
                </a:solidFill>
                <a:cs typeface="Times New Roman" pitchFamily="18" charset="0"/>
                <a:sym typeface="Wingdings" pitchFamily="2" charset="2"/>
              </a:rPr>
              <a:t> df.info()</a:t>
            </a:r>
            <a:r>
              <a:rPr lang="en-GB" sz="7200" dirty="0">
                <a:solidFill>
                  <a:schemeClr val="tx1"/>
                </a:solidFill>
                <a:cs typeface="Times New Roman" pitchFamily="18" charset="0"/>
                <a:sym typeface="Wingdings" pitchFamily="2" charset="2"/>
              </a:rPr>
              <a:t> gives us column name, data type, null values and memory usage. Dataset has only 2 categorical columns. And Dataset doesn’t have any null values.</a:t>
            </a:r>
          </a:p>
          <a:p>
            <a:pPr marL="457200" indent="-457200" algn="just">
              <a:buFont typeface="+mj-lt"/>
              <a:buAutoNum type="arabicPeriod"/>
            </a:pPr>
            <a:r>
              <a:rPr lang="en-GB" sz="7200" b="1" dirty="0">
                <a:solidFill>
                  <a:schemeClr val="tx1"/>
                </a:solidFill>
                <a:cs typeface="Times New Roman" pitchFamily="18" charset="0"/>
                <a:sym typeface="Wingdings" pitchFamily="2" charset="2"/>
              </a:rPr>
              <a:t>Check for Duplicate Values:</a:t>
            </a:r>
            <a:r>
              <a:rPr lang="en-GB" sz="7200" dirty="0">
                <a:solidFill>
                  <a:schemeClr val="tx1"/>
                </a:solidFill>
                <a:cs typeface="Times New Roman" pitchFamily="18" charset="0"/>
                <a:sym typeface="Wingdings" pitchFamily="2" charset="2"/>
              </a:rPr>
              <a:t> </a:t>
            </a:r>
            <a:r>
              <a:rPr lang="en-GB" sz="7200" b="1" dirty="0" err="1">
                <a:solidFill>
                  <a:schemeClr val="tx1"/>
                </a:solidFill>
                <a:cs typeface="Times New Roman" pitchFamily="18" charset="0"/>
                <a:sym typeface="Wingdings" pitchFamily="2" charset="2"/>
              </a:rPr>
              <a:t>df</a:t>
            </a:r>
            <a:r>
              <a:rPr lang="en-GB" sz="7200" b="1" dirty="0">
                <a:solidFill>
                  <a:schemeClr val="tx1"/>
                </a:solidFill>
                <a:cs typeface="Times New Roman" pitchFamily="18" charset="0"/>
                <a:sym typeface="Wingdings" pitchFamily="2" charset="2"/>
              </a:rPr>
              <a:t>[</a:t>
            </a:r>
            <a:r>
              <a:rPr lang="en-GB" sz="7200" b="1" dirty="0" err="1">
                <a:solidFill>
                  <a:schemeClr val="tx1"/>
                </a:solidFill>
                <a:cs typeface="Times New Roman" pitchFamily="18" charset="0"/>
                <a:sym typeface="Wingdings" pitchFamily="2" charset="2"/>
              </a:rPr>
              <a:t>df.duplicated</a:t>
            </a:r>
            <a:r>
              <a:rPr lang="en-GB" sz="7200" b="1" dirty="0">
                <a:solidFill>
                  <a:schemeClr val="tx1"/>
                </a:solidFill>
                <a:cs typeface="Times New Roman" pitchFamily="18" charset="0"/>
                <a:sym typeface="Wingdings" pitchFamily="2" charset="2"/>
              </a:rPr>
              <a:t>()] </a:t>
            </a:r>
            <a:r>
              <a:rPr lang="en-GB" sz="7200" dirty="0">
                <a:solidFill>
                  <a:schemeClr val="tx1"/>
                </a:solidFill>
                <a:cs typeface="Times New Roman" pitchFamily="18" charset="0"/>
                <a:sym typeface="Wingdings" pitchFamily="2" charset="2"/>
              </a:rPr>
              <a:t>gives duplicate rows. Dataset has zero duplicate row.</a:t>
            </a:r>
          </a:p>
          <a:p>
            <a:pPr marL="457200" indent="-457200" algn="just">
              <a:buFont typeface="+mj-lt"/>
              <a:buAutoNum type="arabicPeriod"/>
            </a:pPr>
            <a:r>
              <a:rPr lang="en-GB" sz="7200" b="1" dirty="0">
                <a:solidFill>
                  <a:schemeClr val="tx1"/>
                </a:solidFill>
                <a:cs typeface="Times New Roman" pitchFamily="18" charset="0"/>
                <a:sym typeface="Wingdings" pitchFamily="2" charset="2"/>
              </a:rPr>
              <a:t>Check for Null Values:</a:t>
            </a:r>
            <a:r>
              <a:rPr lang="en-GB" sz="7200" dirty="0">
                <a:solidFill>
                  <a:schemeClr val="tx1"/>
                </a:solidFill>
                <a:cs typeface="Times New Roman" pitchFamily="18" charset="0"/>
                <a:sym typeface="Wingdings" pitchFamily="2" charset="2"/>
              </a:rPr>
              <a:t> </a:t>
            </a:r>
            <a:r>
              <a:rPr lang="en-GB" sz="7200" b="1" dirty="0" err="1">
                <a:solidFill>
                  <a:schemeClr val="tx1"/>
                </a:solidFill>
                <a:cs typeface="Times New Roman" pitchFamily="18" charset="0"/>
                <a:sym typeface="Wingdings" pitchFamily="2" charset="2"/>
              </a:rPr>
              <a:t>df.isnull</a:t>
            </a:r>
            <a:r>
              <a:rPr lang="en-GB" sz="7200" b="1" dirty="0">
                <a:solidFill>
                  <a:schemeClr val="tx1"/>
                </a:solidFill>
                <a:cs typeface="Times New Roman" pitchFamily="18" charset="0"/>
                <a:sym typeface="Wingdings" pitchFamily="2" charset="2"/>
              </a:rPr>
              <a:t>().sum()</a:t>
            </a:r>
            <a:r>
              <a:rPr lang="en-GB" sz="7200" dirty="0">
                <a:solidFill>
                  <a:schemeClr val="tx1"/>
                </a:solidFill>
                <a:cs typeface="Times New Roman" pitchFamily="18" charset="0"/>
                <a:sym typeface="Wingdings" pitchFamily="2" charset="2"/>
              </a:rPr>
              <a:t> gives us null values. As we already know dataset doesn’t have null values.</a:t>
            </a:r>
          </a:p>
          <a:p>
            <a:pPr marL="457200" indent="-457200" algn="just">
              <a:buFont typeface="+mj-lt"/>
              <a:buAutoNum type="arabicPeriod"/>
            </a:pPr>
            <a:r>
              <a:rPr lang="en-GB" sz="7200" b="1" dirty="0">
                <a:solidFill>
                  <a:schemeClr val="tx1"/>
                </a:solidFill>
                <a:cs typeface="Times New Roman" pitchFamily="18" charset="0"/>
                <a:sym typeface="Wingdings" pitchFamily="2" charset="2"/>
              </a:rPr>
              <a:t>Correlation Matrix:</a:t>
            </a:r>
            <a:r>
              <a:rPr lang="en-GB" sz="7200" dirty="0">
                <a:solidFill>
                  <a:schemeClr val="tx1"/>
                </a:solidFill>
                <a:cs typeface="Times New Roman" pitchFamily="18" charset="0"/>
                <a:sym typeface="Wingdings" pitchFamily="2" charset="2"/>
              </a:rPr>
              <a:t> </a:t>
            </a:r>
            <a:r>
              <a:rPr lang="en-GB" sz="7200" b="1" dirty="0" err="1">
                <a:solidFill>
                  <a:schemeClr val="tx1"/>
                </a:solidFill>
                <a:cs typeface="Times New Roman" pitchFamily="18" charset="0"/>
                <a:sym typeface="Wingdings" pitchFamily="2" charset="2"/>
              </a:rPr>
              <a:t>df.corr</a:t>
            </a:r>
            <a:r>
              <a:rPr lang="en-GB" sz="7200" b="1" dirty="0">
                <a:solidFill>
                  <a:schemeClr val="tx1"/>
                </a:solidFill>
                <a:cs typeface="Times New Roman" pitchFamily="18" charset="0"/>
                <a:sym typeface="Wingdings" pitchFamily="2" charset="2"/>
              </a:rPr>
              <a:t>() </a:t>
            </a:r>
            <a:r>
              <a:rPr lang="en-GB" sz="7200" dirty="0">
                <a:solidFill>
                  <a:schemeClr val="tx1"/>
                </a:solidFill>
                <a:cs typeface="Times New Roman" pitchFamily="18" charset="0"/>
                <a:sym typeface="Wingdings" pitchFamily="2" charset="2"/>
              </a:rPr>
              <a:t>gives us correlation matrix, By plotting correlation matrix we can find out multicollinearity. We have removed 19 columns those are highly correlated with each others.</a:t>
            </a:r>
          </a:p>
          <a:p>
            <a:pPr marL="457200" indent="-457200" algn="just">
              <a:buFont typeface="+mj-lt"/>
              <a:buAutoNum type="arabicPeriod"/>
            </a:pPr>
            <a:r>
              <a:rPr lang="en-GB" sz="7200" b="1" dirty="0">
                <a:solidFill>
                  <a:schemeClr val="tx1"/>
                </a:solidFill>
                <a:cs typeface="Times New Roman" pitchFamily="18" charset="0"/>
                <a:sym typeface="Wingdings" pitchFamily="2" charset="2"/>
              </a:rPr>
              <a:t>Treatment of Outliers: </a:t>
            </a:r>
            <a:r>
              <a:rPr lang="en-GB" sz="7200" dirty="0">
                <a:solidFill>
                  <a:schemeClr val="tx1"/>
                </a:solidFill>
                <a:cs typeface="Times New Roman" pitchFamily="18" charset="0"/>
                <a:sym typeface="Wingdings" pitchFamily="2" charset="2"/>
              </a:rPr>
              <a:t>Here we are not going to remove outlier as it can be important values for our dataset. We are just scaling it using </a:t>
            </a:r>
            <a:r>
              <a:rPr lang="en-GB" sz="7200" dirty="0" err="1">
                <a:solidFill>
                  <a:schemeClr val="tx1"/>
                </a:solidFill>
                <a:cs typeface="Times New Roman" pitchFamily="18" charset="0"/>
                <a:sym typeface="Wingdings" pitchFamily="2" charset="2"/>
              </a:rPr>
              <a:t>StandardScaler</a:t>
            </a:r>
            <a:r>
              <a:rPr lang="en-GB" sz="7200" dirty="0">
                <a:solidFill>
                  <a:schemeClr val="tx1"/>
                </a:solidFill>
                <a:cs typeface="Times New Roman" pitchFamily="18" charset="0"/>
                <a:sym typeface="Wingdings" pitchFamily="2" charset="2"/>
              </a:rPr>
              <a:t>.</a:t>
            </a:r>
            <a:endParaRPr lang="en-GB" sz="7200" b="1" dirty="0">
              <a:solidFill>
                <a:schemeClr val="tx1"/>
              </a:solidFill>
              <a:cs typeface="Times New Roman" pitchFamily="18" charset="0"/>
              <a:sym typeface="Wingdings" pitchFamily="2" charset="2"/>
            </a:endParaRPr>
          </a:p>
          <a:p>
            <a:endParaRPr lang="en-IN" dirty="0"/>
          </a:p>
        </p:txBody>
      </p:sp>
    </p:spTree>
    <p:extLst>
      <p:ext uri="{BB962C8B-B14F-4D97-AF65-F5344CB8AC3E}">
        <p14:creationId xmlns:p14="http://schemas.microsoft.com/office/powerpoint/2010/main" val="30951058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D97A6-BBBC-3370-FF16-7721518004C4}"/>
              </a:ext>
            </a:extLst>
          </p:cNvPr>
          <p:cNvSpPr>
            <a:spLocks noGrp="1"/>
          </p:cNvSpPr>
          <p:nvPr>
            <p:ph type="title"/>
          </p:nvPr>
        </p:nvSpPr>
        <p:spPr>
          <a:xfrm>
            <a:off x="838200" y="365125"/>
            <a:ext cx="10515600" cy="5910984"/>
          </a:xfrm>
        </p:spPr>
        <p:txBody>
          <a:bodyPr>
            <a:normAutofit/>
          </a:bodyPr>
          <a:lstStyle/>
          <a:p>
            <a:pPr algn="ctr"/>
            <a:r>
              <a:rPr lang="en-IN" sz="7200" b="1" dirty="0">
                <a:solidFill>
                  <a:schemeClr val="tx1"/>
                </a:solidFill>
              </a:rPr>
              <a:t>Insights </a:t>
            </a:r>
            <a:br>
              <a:rPr lang="en-IN" sz="7200" b="1" dirty="0">
                <a:solidFill>
                  <a:schemeClr val="tx1"/>
                </a:solidFill>
              </a:rPr>
            </a:br>
            <a:r>
              <a:rPr lang="en-IN" sz="2000" b="1" dirty="0">
                <a:solidFill>
                  <a:schemeClr val="tx1"/>
                </a:solidFill>
              </a:rPr>
              <a:t>(From Next Page)</a:t>
            </a:r>
            <a:endParaRPr lang="en-IN" sz="7200" b="1" dirty="0">
              <a:solidFill>
                <a:schemeClr val="tx1"/>
              </a:solidFill>
            </a:endParaRPr>
          </a:p>
        </p:txBody>
      </p:sp>
      <p:sp>
        <p:nvSpPr>
          <p:cNvPr id="3" name="Footer Placeholder 2">
            <a:extLst>
              <a:ext uri="{FF2B5EF4-FFF2-40B4-BE49-F238E27FC236}">
                <a16:creationId xmlns:a16="http://schemas.microsoft.com/office/drawing/2014/main" id="{E8A47966-060C-B736-EBF6-9E885D2E16BA}"/>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0F0BB242-F441-DE19-147A-88870BD8153E}"/>
              </a:ext>
            </a:extLst>
          </p:cNvPr>
          <p:cNvSpPr>
            <a:spLocks noGrp="1"/>
          </p:cNvSpPr>
          <p:nvPr>
            <p:ph type="sldNum" sz="quarter" idx="12"/>
          </p:nvPr>
        </p:nvSpPr>
        <p:spPr/>
        <p:txBody>
          <a:bodyPr>
            <a:normAutofit/>
          </a:bodyPr>
          <a:lstStyle/>
          <a:p>
            <a:fld id="{388D1231-30E8-405F-9ADF-BE4522B03755}" type="slidenum">
              <a:rPr lang="en-IN" smtClean="0"/>
              <a:t>7</a:t>
            </a:fld>
            <a:endParaRPr lang="en-IN"/>
          </a:p>
        </p:txBody>
      </p:sp>
    </p:spTree>
    <p:extLst>
      <p:ext uri="{BB962C8B-B14F-4D97-AF65-F5344CB8AC3E}">
        <p14:creationId xmlns:p14="http://schemas.microsoft.com/office/powerpoint/2010/main" val="1466784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C1F78-1853-CA91-C9A4-D0950645A0A5}"/>
              </a:ext>
            </a:extLst>
          </p:cNvPr>
          <p:cNvSpPr>
            <a:spLocks noGrp="1"/>
          </p:cNvSpPr>
          <p:nvPr>
            <p:ph type="title"/>
          </p:nvPr>
        </p:nvSpPr>
        <p:spPr>
          <a:xfrm>
            <a:off x="1951902" y="567761"/>
            <a:ext cx="8251972" cy="1095575"/>
          </a:xfrm>
        </p:spPr>
        <p:txBody>
          <a:bodyPr>
            <a:normAutofit/>
          </a:bodyPr>
          <a:lstStyle/>
          <a:p>
            <a:r>
              <a:rPr lang="en-IN" dirty="0"/>
              <a:t>Research &amp; Development Column</a:t>
            </a:r>
          </a:p>
        </p:txBody>
      </p:sp>
      <p:sp>
        <p:nvSpPr>
          <p:cNvPr id="3" name="Footer Placeholder 2">
            <a:extLst>
              <a:ext uri="{FF2B5EF4-FFF2-40B4-BE49-F238E27FC236}">
                <a16:creationId xmlns:a16="http://schemas.microsoft.com/office/drawing/2014/main" id="{04313126-1845-5000-0B3A-BC4A56F6EC42}"/>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18C548C1-3C35-9932-A762-72869B3E2978}"/>
              </a:ext>
            </a:extLst>
          </p:cNvPr>
          <p:cNvSpPr>
            <a:spLocks noGrp="1"/>
          </p:cNvSpPr>
          <p:nvPr>
            <p:ph type="sldNum" sz="quarter" idx="12"/>
          </p:nvPr>
        </p:nvSpPr>
        <p:spPr/>
        <p:txBody>
          <a:bodyPr>
            <a:normAutofit/>
          </a:bodyPr>
          <a:lstStyle/>
          <a:p>
            <a:fld id="{388D1231-30E8-405F-9ADF-BE4522B03755}" type="slidenum">
              <a:rPr lang="en-IN" smtClean="0"/>
              <a:t>8</a:t>
            </a:fld>
            <a:endParaRPr lang="en-IN"/>
          </a:p>
        </p:txBody>
      </p:sp>
      <p:sp>
        <p:nvSpPr>
          <p:cNvPr id="6" name="Content Placeholder 5">
            <a:extLst>
              <a:ext uri="{FF2B5EF4-FFF2-40B4-BE49-F238E27FC236}">
                <a16:creationId xmlns:a16="http://schemas.microsoft.com/office/drawing/2014/main" id="{BB33724E-AA60-18DD-EE04-A645029B7884}"/>
              </a:ext>
            </a:extLst>
          </p:cNvPr>
          <p:cNvSpPr>
            <a:spLocks noGrp="1"/>
          </p:cNvSpPr>
          <p:nvPr>
            <p:ph idx="1"/>
          </p:nvPr>
        </p:nvSpPr>
        <p:spPr>
          <a:xfrm>
            <a:off x="187037" y="2600325"/>
            <a:ext cx="2951018" cy="3132282"/>
          </a:xfrm>
        </p:spPr>
        <p:txBody>
          <a:bodyPr>
            <a:normAutofit lnSpcReduction="10000"/>
          </a:bodyPr>
          <a:lstStyle/>
          <a:p>
            <a:r>
              <a:rPr lang="en-IN" dirty="0"/>
              <a:t>There are 1424 firms are from small scale industry because they have 0 expense rate on research &amp; development out which 79 firms are found bankrupt</a:t>
            </a:r>
          </a:p>
          <a:p>
            <a:r>
              <a:rPr lang="en-IN" dirty="0"/>
              <a:t>Whereas 141 from big, medium scale industry are bankrupt</a:t>
            </a:r>
          </a:p>
        </p:txBody>
      </p:sp>
      <p:pic>
        <p:nvPicPr>
          <p:cNvPr id="1028" name="Picture 4">
            <a:extLst>
              <a:ext uri="{FF2B5EF4-FFF2-40B4-BE49-F238E27FC236}">
                <a16:creationId xmlns:a16="http://schemas.microsoft.com/office/drawing/2014/main" id="{54552236-0B30-FCCE-15CB-73DD7A05D0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8055" y="2600325"/>
            <a:ext cx="4426528" cy="368991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3767CE65-6CA3-57E7-FEBC-B96F262F2F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58978" y="2563134"/>
            <a:ext cx="4149004" cy="3764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2992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2AAB8-015B-A848-C91D-528B855FA334}"/>
              </a:ext>
            </a:extLst>
          </p:cNvPr>
          <p:cNvSpPr>
            <a:spLocks noGrp="1"/>
          </p:cNvSpPr>
          <p:nvPr>
            <p:ph type="title"/>
          </p:nvPr>
        </p:nvSpPr>
        <p:spPr>
          <a:xfrm>
            <a:off x="665019" y="509155"/>
            <a:ext cx="9687522" cy="1482199"/>
          </a:xfrm>
        </p:spPr>
        <p:txBody>
          <a:bodyPr>
            <a:normAutofit/>
          </a:bodyPr>
          <a:lstStyle/>
          <a:p>
            <a:r>
              <a:rPr lang="en-IN" dirty="0"/>
              <a:t>Target Variable Distribution</a:t>
            </a:r>
          </a:p>
        </p:txBody>
      </p:sp>
      <p:sp>
        <p:nvSpPr>
          <p:cNvPr id="3" name="Footer Placeholder 2">
            <a:extLst>
              <a:ext uri="{FF2B5EF4-FFF2-40B4-BE49-F238E27FC236}">
                <a16:creationId xmlns:a16="http://schemas.microsoft.com/office/drawing/2014/main" id="{8F5C621B-26D9-CFD1-0C59-FF081A2975AC}"/>
              </a:ext>
            </a:extLst>
          </p:cNvPr>
          <p:cNvSpPr>
            <a:spLocks noGrp="1"/>
          </p:cNvSpPr>
          <p:nvPr>
            <p:ph type="ftr" sz="quarter" idx="11"/>
          </p:nvPr>
        </p:nvSpPr>
        <p:spPr/>
        <p:txBody>
          <a:bodyPr/>
          <a:lstStyle/>
          <a:p>
            <a:r>
              <a:rPr lang="en-IN"/>
              <a:t>Created by : Manthan Nimbalkar</a:t>
            </a:r>
          </a:p>
        </p:txBody>
      </p:sp>
      <p:sp>
        <p:nvSpPr>
          <p:cNvPr id="4" name="Slide Number Placeholder 3">
            <a:extLst>
              <a:ext uri="{FF2B5EF4-FFF2-40B4-BE49-F238E27FC236}">
                <a16:creationId xmlns:a16="http://schemas.microsoft.com/office/drawing/2014/main" id="{BA35D836-302A-5D2A-9EBD-465CB7B42EF6}"/>
              </a:ext>
            </a:extLst>
          </p:cNvPr>
          <p:cNvSpPr>
            <a:spLocks noGrp="1"/>
          </p:cNvSpPr>
          <p:nvPr>
            <p:ph type="sldNum" sz="quarter" idx="12"/>
          </p:nvPr>
        </p:nvSpPr>
        <p:spPr/>
        <p:txBody>
          <a:bodyPr>
            <a:normAutofit/>
          </a:bodyPr>
          <a:lstStyle/>
          <a:p>
            <a:fld id="{388D1231-30E8-405F-9ADF-BE4522B03755}" type="slidenum">
              <a:rPr lang="en-IN" smtClean="0"/>
              <a:t>9</a:t>
            </a:fld>
            <a:endParaRPr lang="en-IN"/>
          </a:p>
        </p:txBody>
      </p:sp>
      <p:sp>
        <p:nvSpPr>
          <p:cNvPr id="11" name="Content Placeholder 10">
            <a:extLst>
              <a:ext uri="{FF2B5EF4-FFF2-40B4-BE49-F238E27FC236}">
                <a16:creationId xmlns:a16="http://schemas.microsoft.com/office/drawing/2014/main" id="{B5CCE744-AFAB-53CA-01C6-A95206F95D2D}"/>
              </a:ext>
            </a:extLst>
          </p:cNvPr>
          <p:cNvSpPr>
            <a:spLocks noGrp="1"/>
          </p:cNvSpPr>
          <p:nvPr>
            <p:ph sz="half" idx="2"/>
          </p:nvPr>
        </p:nvSpPr>
        <p:spPr/>
        <p:txBody>
          <a:bodyPr>
            <a:normAutofit lnSpcReduction="10000"/>
          </a:bodyPr>
          <a:lstStyle/>
          <a:p>
            <a:r>
              <a:rPr lang="en-GB" sz="1800" dirty="0">
                <a:solidFill>
                  <a:schemeClr val="tx1"/>
                </a:solidFill>
                <a:cs typeface="Times New Roman" pitchFamily="18" charset="0"/>
                <a:sym typeface="Wingdings" pitchFamily="2" charset="2"/>
              </a:rPr>
              <a:t>Our Target variable is Bankrupt. </a:t>
            </a:r>
          </a:p>
          <a:p>
            <a:r>
              <a:rPr lang="en-GB" sz="1800" b="1" dirty="0" err="1">
                <a:solidFill>
                  <a:schemeClr val="tx1"/>
                </a:solidFill>
                <a:cs typeface="Times New Roman" pitchFamily="18" charset="0"/>
                <a:sym typeface="Wingdings" pitchFamily="2" charset="2"/>
              </a:rPr>
              <a:t>df.Bankrupt.value_counts</a:t>
            </a:r>
            <a:r>
              <a:rPr lang="en-GB" sz="1800" b="1" dirty="0">
                <a:solidFill>
                  <a:schemeClr val="tx1"/>
                </a:solidFill>
                <a:cs typeface="Times New Roman" pitchFamily="18" charset="0"/>
                <a:sym typeface="Wingdings" pitchFamily="2" charset="2"/>
              </a:rPr>
              <a:t>()</a:t>
            </a:r>
            <a:r>
              <a:rPr lang="en-GB" sz="1800" dirty="0">
                <a:solidFill>
                  <a:schemeClr val="tx1"/>
                </a:solidFill>
                <a:cs typeface="Times New Roman" pitchFamily="18" charset="0"/>
                <a:sym typeface="Wingdings" pitchFamily="2" charset="2"/>
              </a:rPr>
              <a:t> gives us value distribution. </a:t>
            </a:r>
          </a:p>
          <a:p>
            <a:r>
              <a:rPr lang="en-GB" sz="1800" dirty="0">
                <a:solidFill>
                  <a:schemeClr val="tx1"/>
                </a:solidFill>
                <a:cs typeface="Times New Roman" pitchFamily="18" charset="0"/>
                <a:sym typeface="Wingdings" pitchFamily="2" charset="2"/>
              </a:rPr>
              <a:t>Dataset is highly imbalanced as it contains zero 6599 times and one 220 times</a:t>
            </a:r>
            <a:r>
              <a:rPr lang="en-GB" sz="1800" dirty="0">
                <a:cs typeface="Times New Roman" pitchFamily="18" charset="0"/>
                <a:sym typeface="Wingdings" pitchFamily="2" charset="2"/>
              </a:rPr>
              <a:t>. </a:t>
            </a:r>
          </a:p>
          <a:p>
            <a:r>
              <a:rPr lang="en-US" dirty="0">
                <a:solidFill>
                  <a:schemeClr val="tx1"/>
                </a:solidFill>
              </a:rPr>
              <a:t>round(</a:t>
            </a:r>
            <a:r>
              <a:rPr lang="en-US" dirty="0" err="1">
                <a:solidFill>
                  <a:schemeClr val="tx1"/>
                </a:solidFill>
              </a:rPr>
              <a:t>df.Bankrupt.value_counts</a:t>
            </a:r>
            <a:r>
              <a:rPr lang="en-US" dirty="0">
                <a:solidFill>
                  <a:schemeClr val="tx1"/>
                </a:solidFill>
              </a:rPr>
              <a:t>()/</a:t>
            </a:r>
            <a:r>
              <a:rPr lang="en-US" dirty="0" err="1">
                <a:solidFill>
                  <a:schemeClr val="tx1"/>
                </a:solidFill>
              </a:rPr>
              <a:t>len</a:t>
            </a:r>
            <a:r>
              <a:rPr lang="en-US" dirty="0">
                <a:solidFill>
                  <a:schemeClr val="tx1"/>
                </a:solidFill>
              </a:rPr>
              <a:t>(</a:t>
            </a:r>
            <a:r>
              <a:rPr lang="en-US" dirty="0" err="1">
                <a:solidFill>
                  <a:schemeClr val="tx1"/>
                </a:solidFill>
              </a:rPr>
              <a:t>df</a:t>
            </a:r>
            <a:r>
              <a:rPr lang="en-US" dirty="0">
                <a:solidFill>
                  <a:schemeClr val="tx1"/>
                </a:solidFill>
              </a:rPr>
              <a:t>)*100,0)</a:t>
            </a:r>
            <a:r>
              <a:rPr lang="en-GB" dirty="0">
                <a:solidFill>
                  <a:schemeClr val="tx1"/>
                </a:solidFill>
                <a:latin typeface="Times New Roman" pitchFamily="18" charset="0"/>
                <a:cs typeface="Times New Roman" pitchFamily="18" charset="0"/>
                <a:sym typeface="Wingdings" pitchFamily="2" charset="2"/>
              </a:rPr>
              <a:t> gives us percentage distribution</a:t>
            </a:r>
          </a:p>
          <a:p>
            <a:r>
              <a:rPr lang="en-IN" dirty="0">
                <a:solidFill>
                  <a:schemeClr val="tx1"/>
                </a:solidFill>
              </a:rPr>
              <a:t>97% companies are doing great while 3% companies have become bankrupt</a:t>
            </a:r>
          </a:p>
        </p:txBody>
      </p:sp>
      <p:pic>
        <p:nvPicPr>
          <p:cNvPr id="2050" name="Picture 2">
            <a:extLst>
              <a:ext uri="{FF2B5EF4-FFF2-40B4-BE49-F238E27FC236}">
                <a16:creationId xmlns:a16="http://schemas.microsoft.com/office/drawing/2014/main" id="{CBA95ED4-9828-9B1F-D1D1-D9570A8B55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825" y="2316545"/>
            <a:ext cx="5269506" cy="37032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032774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488</TotalTime>
  <Words>825</Words>
  <Application>Microsoft Office PowerPoint</Application>
  <PresentationFormat>Widescreen</PresentationFormat>
  <Paragraphs>105</Paragraphs>
  <Slides>15</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3" baseType="lpstr">
      <vt:lpstr>Arial</vt:lpstr>
      <vt:lpstr>Calibri</vt:lpstr>
      <vt:lpstr>Century Gothic</vt:lpstr>
      <vt:lpstr>Nunito</vt:lpstr>
      <vt:lpstr>Times New Roman</vt:lpstr>
      <vt:lpstr>Wingdings 3</vt:lpstr>
      <vt:lpstr>Ion Boardroom</vt:lpstr>
      <vt:lpstr>Microsoft Excel Macro-Enabled Worksheet</vt:lpstr>
      <vt:lpstr>Bankruptcy Prediction</vt:lpstr>
      <vt:lpstr>Project Description</vt:lpstr>
      <vt:lpstr>Goal &amp; Objective</vt:lpstr>
      <vt:lpstr>Approach</vt:lpstr>
      <vt:lpstr>Tech Stack Used – Jupyter Notebook</vt:lpstr>
      <vt:lpstr>Exploratory Data Analysis</vt:lpstr>
      <vt:lpstr>Insights  (From Next Page)</vt:lpstr>
      <vt:lpstr>Research &amp; Development Column</vt:lpstr>
      <vt:lpstr>Target Variable Distribution</vt:lpstr>
      <vt:lpstr>Model Building</vt:lpstr>
      <vt:lpstr>Result of Models</vt:lpstr>
      <vt:lpstr>Final Step</vt:lpstr>
      <vt:lpstr>Conclusion</vt:lpstr>
      <vt:lpstr>Suggestions for bank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Instagram User Analytics</dc:title>
  <dc:creator>MANTHAN NIMBALKAR</dc:creator>
  <cp:lastModifiedBy>MANTHAN NIMBALKAR</cp:lastModifiedBy>
  <cp:revision>14</cp:revision>
  <dcterms:created xsi:type="dcterms:W3CDTF">2023-02-15T09:31:09Z</dcterms:created>
  <dcterms:modified xsi:type="dcterms:W3CDTF">2023-04-23T11:08:06Z</dcterms:modified>
</cp:coreProperties>
</file>

<file path=docProps/thumbnail.jpeg>
</file>